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4"/>
    <p:sldMasterId id="2147483758" r:id="rId5"/>
  </p:sldMasterIdLst>
  <p:notesMasterIdLst>
    <p:notesMasterId r:id="rId27"/>
  </p:notesMasterIdLst>
  <p:handoutMasterIdLst>
    <p:handoutMasterId r:id="rId28"/>
  </p:handoutMasterIdLst>
  <p:sldIdLst>
    <p:sldId id="6318" r:id="rId6"/>
    <p:sldId id="6302" r:id="rId7"/>
    <p:sldId id="6312" r:id="rId8"/>
    <p:sldId id="6303" r:id="rId9"/>
    <p:sldId id="6304" r:id="rId10"/>
    <p:sldId id="6305" r:id="rId11"/>
    <p:sldId id="6313" r:id="rId12"/>
    <p:sldId id="6306" r:id="rId13"/>
    <p:sldId id="6314" r:id="rId14"/>
    <p:sldId id="6315" r:id="rId15"/>
    <p:sldId id="6316" r:id="rId16"/>
    <p:sldId id="6307" r:id="rId17"/>
    <p:sldId id="6308" r:id="rId18"/>
    <p:sldId id="6317" r:id="rId19"/>
    <p:sldId id="6309" r:id="rId20"/>
    <p:sldId id="6320" r:id="rId21"/>
    <p:sldId id="6321" r:id="rId22"/>
    <p:sldId id="6322" r:id="rId23"/>
    <p:sldId id="6323" r:id="rId24"/>
    <p:sldId id="6324" r:id="rId25"/>
    <p:sldId id="6319" r:id="rId26"/>
  </p:sldIdLst>
  <p:sldSz cx="12192000" cy="6858000"/>
  <p:notesSz cx="6797675" cy="9874250"/>
  <p:custDataLst>
    <p:tags r:id="rId2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2" pos="3840">
          <p15:clr>
            <a:srgbClr val="A4A3A4"/>
          </p15:clr>
        </p15:guide>
        <p15:guide id="3" pos="3953" userDrawn="1">
          <p15:clr>
            <a:srgbClr val="A4A3A4"/>
          </p15:clr>
        </p15:guide>
        <p15:guide id="4" orient="horz" pos="1366" userDrawn="1">
          <p15:clr>
            <a:srgbClr val="A4A3A4"/>
          </p15:clr>
        </p15:guide>
        <p15:guide id="5" orient="horz" pos="2795" userDrawn="1">
          <p15:clr>
            <a:srgbClr val="A4A3A4"/>
          </p15:clr>
        </p15:guide>
        <p15:guide id="6" orient="horz" pos="799" userDrawn="1">
          <p15:clr>
            <a:srgbClr val="A4A3A4"/>
          </p15:clr>
        </p15:guide>
        <p15:guide id="7" orient="horz" pos="3453" userDrawn="1">
          <p15:clr>
            <a:srgbClr val="A4A3A4"/>
          </p15:clr>
        </p15:guide>
        <p15:guide id="8" orient="horz" pos="1729" userDrawn="1">
          <p15:clr>
            <a:srgbClr val="A4A3A4"/>
          </p15:clr>
        </p15:guide>
        <p15:guide id="9" pos="1164" userDrawn="1">
          <p15:clr>
            <a:srgbClr val="A4A3A4"/>
          </p15:clr>
        </p15:guide>
        <p15:guide id="10" pos="6494"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Андрей Жандров" initials="АЖ" lastIdx="2" clrIdx="0">
    <p:extLst/>
  </p:cmAuthor>
  <p:cmAuthor id="2" name="office" initials="Rrr" lastIdx="2" clrIdx="1">
    <p:extLst/>
  </p:cmAuthor>
  <p:cmAuthor id="3" name="Владимир Юлов" initials="ВЮ" lastIdx="1" clrIdx="2">
    <p:extLst/>
  </p:cmAuthor>
  <p:cmAuthor id="4" name="Пашков Михаил Дмитриевич" initials="ПМД" lastIdx="2"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7F8B"/>
    <a:srgbClr val="005CA1"/>
    <a:srgbClr val="5D97C3"/>
    <a:srgbClr val="F2F2F2"/>
    <a:srgbClr val="005DA3"/>
    <a:srgbClr val="2F75B5"/>
    <a:srgbClr val="EC767B"/>
    <a:srgbClr val="BAE1FF"/>
    <a:srgbClr val="2FA6FF"/>
    <a:srgbClr val="0057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CAF9ED-07DC-4A11-8D7F-57B35C25682E}" styleName="Средний стиль 1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Светлый стиль 1 — акцент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Светлый стиль 1 — акцент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Средний стиль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FD0F851-EC5A-4D38-B0AD-8093EC10F338}" styleName="Светлый стиль 1 — акцент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2833802-FEF1-4C79-8D5D-14CF1EAF98D9}" styleName="Светлый стиль 2 — акцент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95332" autoAdjust="0"/>
  </p:normalViewPr>
  <p:slideViewPr>
    <p:cSldViewPr snapToGrid="0" showGuides="1">
      <p:cViewPr>
        <p:scale>
          <a:sx n="93" d="100"/>
          <a:sy n="93" d="100"/>
        </p:scale>
        <p:origin x="-144" y="-72"/>
      </p:cViewPr>
      <p:guideLst>
        <p:guide orient="horz" pos="1366"/>
        <p:guide orient="horz" pos="2795"/>
        <p:guide orient="horz" pos="799"/>
        <p:guide orient="horz" pos="3453"/>
        <p:guide orient="horz" pos="1729"/>
        <p:guide pos="3840"/>
        <p:guide pos="3953"/>
        <p:guide pos="1164"/>
        <p:guide pos="6495"/>
      </p:guideLst>
    </p:cSldViewPr>
  </p:slideViewPr>
  <p:notesTextViewPr>
    <p:cViewPr>
      <p:scale>
        <a:sx n="125" d="100"/>
        <a:sy n="125" d="100"/>
      </p:scale>
      <p:origin x="0" y="0"/>
    </p:cViewPr>
  </p:notesTextViewPr>
  <p:sorterViewPr>
    <p:cViewPr varScale="1">
      <p:scale>
        <a:sx n="100" d="100"/>
        <a:sy n="100" d="100"/>
      </p:scale>
      <p:origin x="0" y="0"/>
    </p:cViewPr>
  </p:sorterViewPr>
  <p:notesViewPr>
    <p:cSldViewPr snapToGrid="0">
      <p:cViewPr varScale="1">
        <p:scale>
          <a:sx n="88" d="100"/>
          <a:sy n="88" d="100"/>
        </p:scale>
        <p:origin x="3822" y="66"/>
      </p:cViewPr>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image" Target="../media/image5.e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7.e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image" Target="../media/image9.e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image" Target="../media/image1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BF3480E7-DCB1-9445-AFD2-7B13C251492F}"/>
              </a:ext>
            </a:extLst>
          </p:cNvPr>
          <p:cNvSpPr>
            <a:spLocks noGrp="1"/>
          </p:cNvSpPr>
          <p:nvPr>
            <p:ph type="hdr" sz="quarter"/>
          </p:nvPr>
        </p:nvSpPr>
        <p:spPr>
          <a:xfrm>
            <a:off x="2" y="1"/>
            <a:ext cx="2945659" cy="495427"/>
          </a:xfrm>
          <a:prstGeom prst="rect">
            <a:avLst/>
          </a:prstGeom>
        </p:spPr>
        <p:txBody>
          <a:bodyPr vert="horz" lIns="91440" tIns="45720" rIns="91440" bIns="45720" rtlCol="0"/>
          <a:lstStyle>
            <a:lvl1pPr algn="l">
              <a:defRPr sz="1200"/>
            </a:lvl1pPr>
          </a:lstStyle>
          <a:p>
            <a:endParaRPr lang="ru-RU" dirty="0"/>
          </a:p>
        </p:txBody>
      </p:sp>
      <p:sp>
        <p:nvSpPr>
          <p:cNvPr id="3" name="Date Placeholder 2">
            <a:extLst>
              <a:ext uri="{FF2B5EF4-FFF2-40B4-BE49-F238E27FC236}">
                <a16:creationId xmlns:a16="http://schemas.microsoft.com/office/drawing/2014/main" xmlns="" id="{E26F0D84-728E-5B4D-8D19-DAB737819956}"/>
              </a:ext>
            </a:extLst>
          </p:cNvPr>
          <p:cNvSpPr>
            <a:spLocks noGrp="1"/>
          </p:cNvSpPr>
          <p:nvPr>
            <p:ph type="dt" sz="quarter" idx="1"/>
          </p:nvPr>
        </p:nvSpPr>
        <p:spPr>
          <a:xfrm>
            <a:off x="3850445" y="1"/>
            <a:ext cx="2945659" cy="495427"/>
          </a:xfrm>
          <a:prstGeom prst="rect">
            <a:avLst/>
          </a:prstGeom>
        </p:spPr>
        <p:txBody>
          <a:bodyPr vert="horz" lIns="91440" tIns="45720" rIns="91440" bIns="45720" rtlCol="0"/>
          <a:lstStyle>
            <a:lvl1pPr algn="r">
              <a:defRPr sz="1200"/>
            </a:lvl1pPr>
          </a:lstStyle>
          <a:p>
            <a:fld id="{38CE206C-933E-C54B-94CB-CF525CECCA65}" type="datetimeFigureOut">
              <a:t>16.02.22</a:t>
            </a:fld>
            <a:endParaRPr lang="ru-RU" dirty="0"/>
          </a:p>
        </p:txBody>
      </p:sp>
      <p:sp>
        <p:nvSpPr>
          <p:cNvPr id="4" name="Footer Placeholder 3">
            <a:extLst>
              <a:ext uri="{FF2B5EF4-FFF2-40B4-BE49-F238E27FC236}">
                <a16:creationId xmlns:a16="http://schemas.microsoft.com/office/drawing/2014/main" xmlns="" id="{63420414-30B9-7743-ABA3-E5D05A9E4DED}"/>
              </a:ext>
            </a:extLst>
          </p:cNvPr>
          <p:cNvSpPr>
            <a:spLocks noGrp="1"/>
          </p:cNvSpPr>
          <p:nvPr>
            <p:ph type="ftr" sz="quarter" idx="2"/>
          </p:nvPr>
        </p:nvSpPr>
        <p:spPr>
          <a:xfrm>
            <a:off x="2" y="9378824"/>
            <a:ext cx="2945659" cy="495426"/>
          </a:xfrm>
          <a:prstGeom prst="rect">
            <a:avLst/>
          </a:prstGeom>
        </p:spPr>
        <p:txBody>
          <a:bodyPr vert="horz" lIns="91440" tIns="45720" rIns="91440" bIns="45720" rtlCol="0" anchor="b"/>
          <a:lstStyle>
            <a:lvl1pPr algn="l">
              <a:defRPr sz="1200"/>
            </a:lvl1pPr>
          </a:lstStyle>
          <a:p>
            <a:endParaRPr lang="ru-RU" dirty="0"/>
          </a:p>
        </p:txBody>
      </p:sp>
      <p:sp>
        <p:nvSpPr>
          <p:cNvPr id="5" name="Slide Number Placeholder 4">
            <a:extLst>
              <a:ext uri="{FF2B5EF4-FFF2-40B4-BE49-F238E27FC236}">
                <a16:creationId xmlns:a16="http://schemas.microsoft.com/office/drawing/2014/main" xmlns="" id="{E5E7B456-8CEB-0F4F-AE92-4F697F9922D0}"/>
              </a:ext>
            </a:extLst>
          </p:cNvPr>
          <p:cNvSpPr>
            <a:spLocks noGrp="1"/>
          </p:cNvSpPr>
          <p:nvPr>
            <p:ph type="sldNum" sz="quarter" idx="3"/>
          </p:nvPr>
        </p:nvSpPr>
        <p:spPr>
          <a:xfrm>
            <a:off x="3850445" y="9378824"/>
            <a:ext cx="2945659" cy="495426"/>
          </a:xfrm>
          <a:prstGeom prst="rect">
            <a:avLst/>
          </a:prstGeom>
        </p:spPr>
        <p:txBody>
          <a:bodyPr vert="horz" lIns="91440" tIns="45720" rIns="91440" bIns="45720" rtlCol="0" anchor="b"/>
          <a:lstStyle>
            <a:lvl1pPr algn="r">
              <a:defRPr sz="1200"/>
            </a:lvl1pPr>
          </a:lstStyle>
          <a:p>
            <a:fld id="{7618C08B-0376-9840-84A6-B0D56A150416}" type="slidenum">
              <a:t>‹#›</a:t>
            </a:fld>
            <a:endParaRPr lang="ru-RU" dirty="0"/>
          </a:p>
        </p:txBody>
      </p:sp>
    </p:spTree>
    <p:extLst>
      <p:ext uri="{BB962C8B-B14F-4D97-AF65-F5344CB8AC3E}">
        <p14:creationId xmlns:p14="http://schemas.microsoft.com/office/powerpoint/2010/main" val="351954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2" y="1"/>
            <a:ext cx="2945659" cy="495427"/>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50445" y="1"/>
            <a:ext cx="2945659" cy="495427"/>
          </a:xfrm>
          <a:prstGeom prst="rect">
            <a:avLst/>
          </a:prstGeom>
        </p:spPr>
        <p:txBody>
          <a:bodyPr vert="horz" lIns="91440" tIns="45720" rIns="91440" bIns="45720" rtlCol="0"/>
          <a:lstStyle>
            <a:lvl1pPr algn="r">
              <a:defRPr sz="1200"/>
            </a:lvl1pPr>
          </a:lstStyle>
          <a:p>
            <a:fld id="{F4849F9D-86CE-4BF5-BEFC-0063BC819220}" type="datetimeFigureOut">
              <a:rPr lang="ru-RU" smtClean="0"/>
              <a:t>16.02.22</a:t>
            </a:fld>
            <a:endParaRPr lang="ru-RU" dirty="0"/>
          </a:p>
        </p:txBody>
      </p:sp>
      <p:sp>
        <p:nvSpPr>
          <p:cNvPr id="4" name="Образ слайда 3"/>
          <p:cNvSpPr>
            <a:spLocks noGrp="1" noRot="1" noChangeAspect="1"/>
          </p:cNvSpPr>
          <p:nvPr>
            <p:ph type="sldImg" idx="2"/>
          </p:nvPr>
        </p:nvSpPr>
        <p:spPr>
          <a:xfrm>
            <a:off x="439738" y="1235075"/>
            <a:ext cx="5918200" cy="3330575"/>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79768" y="4751984"/>
            <a:ext cx="5438140" cy="3887986"/>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2" y="9378824"/>
            <a:ext cx="2945659" cy="495426"/>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50445" y="9378824"/>
            <a:ext cx="2945659" cy="495426"/>
          </a:xfrm>
          <a:prstGeom prst="rect">
            <a:avLst/>
          </a:prstGeom>
        </p:spPr>
        <p:txBody>
          <a:bodyPr vert="horz" lIns="91440" tIns="45720" rIns="91440" bIns="45720" rtlCol="0" anchor="b"/>
          <a:lstStyle>
            <a:lvl1pPr algn="r">
              <a:defRPr sz="1200"/>
            </a:lvl1pPr>
          </a:lstStyle>
          <a:p>
            <a:fld id="{B6E5FA15-4E1C-487D-9F1E-D5A3ED225066}" type="slidenum">
              <a:rPr lang="ru-RU" smtClean="0"/>
              <a:t>‹#›</a:t>
            </a:fld>
            <a:endParaRPr lang="ru-RU" dirty="0"/>
          </a:p>
        </p:txBody>
      </p:sp>
    </p:spTree>
    <p:extLst>
      <p:ext uri="{BB962C8B-B14F-4D97-AF65-F5344CB8AC3E}">
        <p14:creationId xmlns:p14="http://schemas.microsoft.com/office/powerpoint/2010/main" val="137898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77925" y="1235075"/>
            <a:ext cx="4441825" cy="3330575"/>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18C967DD-3FE5-47D2-A0A2-F8346F0F199F}" type="slidenum">
              <a:rPr lang="ru-RU" smtClean="0">
                <a:solidFill>
                  <a:prstClr val="black"/>
                </a:solidFill>
              </a:rPr>
              <a:pPr/>
              <a:t>21</a:t>
            </a:fld>
            <a:endParaRPr lang="ru-RU">
              <a:solidFill>
                <a:prstClr val="black"/>
              </a:solidFill>
            </a:endParaRPr>
          </a:p>
        </p:txBody>
      </p:sp>
    </p:spTree>
    <p:extLst>
      <p:ext uri="{BB962C8B-B14F-4D97-AF65-F5344CB8AC3E}">
        <p14:creationId xmlns:p14="http://schemas.microsoft.com/office/powerpoint/2010/main" val="3734751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Слайд с фото">
    <p:spTree>
      <p:nvGrpSpPr>
        <p:cNvPr id="1" name=""/>
        <p:cNvGrpSpPr/>
        <p:nvPr/>
      </p:nvGrpSpPr>
      <p:grpSpPr>
        <a:xfrm>
          <a:off x="0" y="0"/>
          <a:ext cx="0" cy="0"/>
          <a:chOff x="0" y="0"/>
          <a:chExt cx="0" cy="0"/>
        </a:xfrm>
      </p:grpSpPr>
      <p:sp>
        <p:nvSpPr>
          <p:cNvPr id="9" name="Рисунок 8">
            <a:extLst>
              <a:ext uri="{FF2B5EF4-FFF2-40B4-BE49-F238E27FC236}">
                <a16:creationId xmlns:a16="http://schemas.microsoft.com/office/drawing/2014/main" xmlns="" id="{88DE9282-0D71-476A-AF62-33B66104EA90}"/>
              </a:ext>
            </a:extLst>
          </p:cNvPr>
          <p:cNvSpPr>
            <a:spLocks noGrp="1"/>
          </p:cNvSpPr>
          <p:nvPr>
            <p:ph type="pic" sz="quarter" idx="12"/>
          </p:nvPr>
        </p:nvSpPr>
        <p:spPr>
          <a:xfrm>
            <a:off x="6420036" y="1089025"/>
            <a:ext cx="5351339" cy="5219700"/>
          </a:xfrm>
          <a:custGeom>
            <a:avLst/>
            <a:gdLst>
              <a:gd name="connsiteX0" fmla="*/ 0 w 4595874"/>
              <a:gd name="connsiteY0" fmla="*/ 0 h 5219700"/>
              <a:gd name="connsiteX1" fmla="*/ 4595874 w 4595874"/>
              <a:gd name="connsiteY1" fmla="*/ 0 h 5219700"/>
              <a:gd name="connsiteX2" fmla="*/ 4595874 w 4595874"/>
              <a:gd name="connsiteY2" fmla="*/ 5219700 h 5219700"/>
              <a:gd name="connsiteX3" fmla="*/ 0 w 4595874"/>
              <a:gd name="connsiteY3" fmla="*/ 5219700 h 5219700"/>
            </a:gdLst>
            <a:ahLst/>
            <a:cxnLst>
              <a:cxn ang="0">
                <a:pos x="connsiteX0" y="connsiteY0"/>
              </a:cxn>
              <a:cxn ang="0">
                <a:pos x="connsiteX1" y="connsiteY1"/>
              </a:cxn>
              <a:cxn ang="0">
                <a:pos x="connsiteX2" y="connsiteY2"/>
              </a:cxn>
              <a:cxn ang="0">
                <a:pos x="connsiteX3" y="connsiteY3"/>
              </a:cxn>
            </a:cxnLst>
            <a:rect l="l" t="t" r="r" b="b"/>
            <a:pathLst>
              <a:path w="4595874" h="5219700">
                <a:moveTo>
                  <a:pt x="0" y="0"/>
                </a:moveTo>
                <a:lnTo>
                  <a:pt x="4595874" y="0"/>
                </a:lnTo>
                <a:lnTo>
                  <a:pt x="4595874" y="5219700"/>
                </a:lnTo>
                <a:lnTo>
                  <a:pt x="0" y="5219700"/>
                </a:lnTo>
                <a:close/>
              </a:path>
            </a:pathLst>
          </a:custGeom>
        </p:spPr>
        <p:txBody>
          <a:bodyPr wrap="square">
            <a:noAutofit/>
          </a:bodyPr>
          <a:lstStyle/>
          <a:p>
            <a:endParaRPr lang="ru-RU"/>
          </a:p>
        </p:txBody>
      </p:sp>
      <p:sp>
        <p:nvSpPr>
          <p:cNvPr id="8" name="Slide Number Placeholder 7">
            <a:extLst>
              <a:ext uri="{FF2B5EF4-FFF2-40B4-BE49-F238E27FC236}">
                <a16:creationId xmlns:a16="http://schemas.microsoft.com/office/drawing/2014/main" xmlns="" id="{3FF7A91D-08D0-BB49-9607-66117B18CB8B}"/>
              </a:ext>
            </a:extLst>
          </p:cNvPr>
          <p:cNvSpPr>
            <a:spLocks noGrp="1"/>
          </p:cNvSpPr>
          <p:nvPr>
            <p:ph type="sldNum" sz="quarter" idx="10"/>
          </p:nvPr>
        </p:nvSpPr>
        <p:spPr>
          <a:xfrm>
            <a:off x="5771964" y="6561348"/>
            <a:ext cx="648072" cy="230864"/>
          </a:xfrm>
        </p:spPr>
        <p:txBody>
          <a:bodyPr/>
          <a:lstStyle>
            <a:lvl1pPr>
              <a:defRPr>
                <a:solidFill>
                  <a:schemeClr val="tx1">
                    <a:lumMod val="95000"/>
                    <a:lumOff val="5000"/>
                  </a:schemeClr>
                </a:solidFill>
              </a:defRPr>
            </a:lvl1pPr>
          </a:lstStyle>
          <a:p>
            <a:fld id="{3B9CAC58-44C9-4DC0-A6AF-0B4057C34224}" type="slidenum">
              <a:rPr lang="ru-RU" smtClean="0"/>
              <a:pPr/>
              <a:t>‹#›</a:t>
            </a:fld>
            <a:endParaRPr lang="ru-RU" dirty="0"/>
          </a:p>
        </p:txBody>
      </p:sp>
      <p:sp>
        <p:nvSpPr>
          <p:cNvPr id="2" name="Title 1">
            <a:extLst>
              <a:ext uri="{FF2B5EF4-FFF2-40B4-BE49-F238E27FC236}">
                <a16:creationId xmlns:a16="http://schemas.microsoft.com/office/drawing/2014/main" xmlns="" id="{3599F210-14B8-724B-B35C-3AF62E099EB1}"/>
              </a:ext>
            </a:extLst>
          </p:cNvPr>
          <p:cNvSpPr>
            <a:spLocks noGrp="1"/>
          </p:cNvSpPr>
          <p:nvPr>
            <p:ph type="title"/>
          </p:nvPr>
        </p:nvSpPr>
        <p:spPr>
          <a:xfrm>
            <a:off x="407989" y="399124"/>
            <a:ext cx="10379284" cy="297962"/>
          </a:xfrm>
        </p:spPr>
        <p:txBody>
          <a:bodyPr/>
          <a:lstStyle>
            <a:lvl1pPr>
              <a:defRPr/>
            </a:lvl1pPr>
          </a:lstStyle>
          <a:p>
            <a:r>
              <a:rPr lang="ru-RU" dirty="0"/>
              <a:t>Образец заголовка</a:t>
            </a:r>
          </a:p>
        </p:txBody>
      </p:sp>
      <p:sp>
        <p:nvSpPr>
          <p:cNvPr id="4" name="Текст 3">
            <a:extLst>
              <a:ext uri="{FF2B5EF4-FFF2-40B4-BE49-F238E27FC236}">
                <a16:creationId xmlns:a16="http://schemas.microsoft.com/office/drawing/2014/main" xmlns="" id="{8D197C28-682C-40BA-894E-C1A9A2027CE5}"/>
              </a:ext>
            </a:extLst>
          </p:cNvPr>
          <p:cNvSpPr>
            <a:spLocks noGrp="1"/>
          </p:cNvSpPr>
          <p:nvPr>
            <p:ph type="body" sz="quarter" idx="11" hasCustomPrompt="1"/>
          </p:nvPr>
        </p:nvSpPr>
        <p:spPr>
          <a:xfrm>
            <a:off x="10920537" y="6595991"/>
            <a:ext cx="863476" cy="161583"/>
          </a:xfrm>
        </p:spPr>
        <p:txBody>
          <a:bodyPr wrap="square">
            <a:spAutoFit/>
          </a:bodyPr>
          <a:lstStyle>
            <a:lvl1pPr algn="r">
              <a:buNone/>
              <a:defRPr lang="ru-RU" sz="1050" kern="1200" dirty="0">
                <a:solidFill>
                  <a:schemeClr val="tx1">
                    <a:lumMod val="95000"/>
                    <a:lumOff val="5000"/>
                  </a:schemeClr>
                </a:solidFill>
                <a:latin typeface="+mn-lt"/>
                <a:ea typeface="+mn-ea"/>
                <a:cs typeface="+mn-cs"/>
              </a:defRPr>
            </a:lvl1pPr>
          </a:lstStyle>
          <a:p>
            <a:pPr lvl="0"/>
            <a:r>
              <a:rPr lang="en-US" dirty="0"/>
              <a:t>##</a:t>
            </a:r>
            <a:r>
              <a:rPr lang="ru-RU" dirty="0"/>
              <a:t>.</a:t>
            </a:r>
            <a:r>
              <a:rPr lang="en-US" dirty="0"/>
              <a:t>##</a:t>
            </a:r>
            <a:r>
              <a:rPr lang="ru-RU" dirty="0"/>
              <a:t>.</a:t>
            </a:r>
            <a:r>
              <a:rPr lang="en-US" dirty="0"/>
              <a:t>####</a:t>
            </a:r>
            <a:endParaRPr lang="ru-RU" dirty="0"/>
          </a:p>
        </p:txBody>
      </p:sp>
    </p:spTree>
    <p:extLst>
      <p:ext uri="{BB962C8B-B14F-4D97-AF65-F5344CB8AC3E}">
        <p14:creationId xmlns:p14="http://schemas.microsoft.com/office/powerpoint/2010/main" val="434046949"/>
      </p:ext>
    </p:extLst>
  </p:cSld>
  <p:clrMapOvr>
    <a:masterClrMapping/>
  </p:clrMapOvr>
  <p:extLst mod="1">
    <p:ext uri="{DCECCB84-F9BA-43D5-87BE-67443E8EF086}">
      <p15:sldGuideLst xmlns:p15="http://schemas.microsoft.com/office/powerpoint/2012/main" xmlns=""/>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6"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Tahoma" charset="0"/>
              </a:defRPr>
            </a:lvl1pPr>
          </a:lstStyle>
          <a:p>
            <a:pPr>
              <a:defRPr/>
            </a:pPr>
            <a:fld id="{ED5B637C-1058-457C-91D2-4CBE46C81FAA}" type="datetime1">
              <a:rPr lang="ru-RU" smtClean="0"/>
              <a:pPr>
                <a:defRPr/>
              </a:pPr>
              <a:t>16.02.22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ahoma"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ahoma" charset="0"/>
              </a:defRPr>
            </a:lvl1pPr>
          </a:lstStyle>
          <a:p>
            <a:pPr>
              <a:defRPr/>
            </a:pPr>
            <a:fld id="{C734F696-F67D-4F9A-8B9F-9E9BDB573916}" type="slidenum">
              <a:rPr lang="en-US"/>
              <a:pPr>
                <a:defRPr/>
              </a:pPr>
              <a:t>‹#›</a:t>
            </a:fld>
            <a:endParaRPr lang="en-US"/>
          </a:p>
        </p:txBody>
      </p:sp>
    </p:spTree>
    <p:extLst>
      <p:ext uri="{BB962C8B-B14F-4D97-AF65-F5344CB8AC3E}">
        <p14:creationId xmlns:p14="http://schemas.microsoft.com/office/powerpoint/2010/main" val="1842863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Tahoma" charset="0"/>
              </a:defRPr>
            </a:lvl1pPr>
          </a:lstStyle>
          <a:p>
            <a:pPr>
              <a:defRPr/>
            </a:pPr>
            <a:fld id="{C6069E48-773B-405E-93AD-3DE5DFCFEEF2}" type="datetime1">
              <a:rPr lang="ru-RU" smtClean="0"/>
              <a:pPr>
                <a:defRPr/>
              </a:pPr>
              <a:t>16.02.22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ahoma"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ahoma" charset="0"/>
              </a:defRPr>
            </a:lvl1pPr>
          </a:lstStyle>
          <a:p>
            <a:pPr>
              <a:defRPr/>
            </a:pPr>
            <a:fld id="{23C45C49-E0D5-4F05-853E-FF96E9354BA1}" type="slidenum">
              <a:rPr lang="en-US"/>
              <a:pPr>
                <a:defRPr/>
              </a:pPr>
              <a:t>‹#›</a:t>
            </a:fld>
            <a:endParaRPr lang="en-US"/>
          </a:p>
        </p:txBody>
      </p:sp>
    </p:spTree>
    <p:extLst>
      <p:ext uri="{BB962C8B-B14F-4D97-AF65-F5344CB8AC3E}">
        <p14:creationId xmlns:p14="http://schemas.microsoft.com/office/powerpoint/2010/main" val="1542607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Tahoma" charset="0"/>
              </a:defRPr>
            </a:lvl1pPr>
          </a:lstStyle>
          <a:p>
            <a:pPr>
              <a:defRPr/>
            </a:pPr>
            <a:fld id="{C9414F07-7DBC-46F7-8F92-93D161760B7E}" type="datetime1">
              <a:rPr lang="ru-RU" smtClean="0"/>
              <a:pPr>
                <a:defRPr/>
              </a:pPr>
              <a:t>16.02.22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ahoma"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ahoma" charset="0"/>
              </a:defRPr>
            </a:lvl1pPr>
          </a:lstStyle>
          <a:p>
            <a:pPr>
              <a:defRPr/>
            </a:pPr>
            <a:fld id="{1762A1F7-1E70-4808-A017-24BED303C060}" type="slidenum">
              <a:rPr lang="en-US"/>
              <a:pPr>
                <a:defRPr/>
              </a:pPr>
              <a:t>‹#›</a:t>
            </a:fld>
            <a:endParaRPr lang="en-US"/>
          </a:p>
        </p:txBody>
      </p:sp>
    </p:spTree>
    <p:extLst>
      <p:ext uri="{BB962C8B-B14F-4D97-AF65-F5344CB8AC3E}">
        <p14:creationId xmlns:p14="http://schemas.microsoft.com/office/powerpoint/2010/main" val="3188392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Tahoma" charset="0"/>
              </a:defRPr>
            </a:lvl1pPr>
          </a:lstStyle>
          <a:p>
            <a:pPr>
              <a:defRPr/>
            </a:pPr>
            <a:fld id="{8DAF3F7B-2ECF-4BB6-BE3D-F7A0D3331D30}" type="datetime1">
              <a:rPr lang="ru-RU" smtClean="0"/>
              <a:pPr>
                <a:defRPr/>
              </a:pPr>
              <a:t>16.02.22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ahoma"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ahoma" charset="0"/>
              </a:defRPr>
            </a:lvl1pPr>
          </a:lstStyle>
          <a:p>
            <a:pPr>
              <a:defRPr/>
            </a:pPr>
            <a:fld id="{C4864517-F813-4A71-BBBD-62D13771443F}" type="slidenum">
              <a:rPr lang="en-US"/>
              <a:pPr>
                <a:defRPr/>
              </a:pPr>
              <a:t>‹#›</a:t>
            </a:fld>
            <a:endParaRPr lang="en-US"/>
          </a:p>
        </p:txBody>
      </p:sp>
    </p:spTree>
    <p:extLst>
      <p:ext uri="{BB962C8B-B14F-4D97-AF65-F5344CB8AC3E}">
        <p14:creationId xmlns:p14="http://schemas.microsoft.com/office/powerpoint/2010/main" val="2368722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00_Контентный слайд">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xmlns="" id="{3FF7A91D-08D0-BB49-9607-66117B18CB8B}"/>
              </a:ext>
            </a:extLst>
          </p:cNvPr>
          <p:cNvSpPr>
            <a:spLocks noGrp="1"/>
          </p:cNvSpPr>
          <p:nvPr>
            <p:ph type="sldNum" sz="quarter" idx="10"/>
          </p:nvPr>
        </p:nvSpPr>
        <p:spPr>
          <a:xfrm>
            <a:off x="5771964" y="6561348"/>
            <a:ext cx="648072" cy="230864"/>
          </a:xfrm>
        </p:spPr>
        <p:txBody>
          <a:bodyPr/>
          <a:lstStyle>
            <a:lvl1pPr>
              <a:defRPr>
                <a:solidFill>
                  <a:schemeClr val="tx1">
                    <a:lumMod val="95000"/>
                    <a:lumOff val="5000"/>
                  </a:schemeClr>
                </a:solidFill>
              </a:defRPr>
            </a:lvl1pPr>
          </a:lstStyle>
          <a:p>
            <a:fld id="{3B9CAC58-44C9-4DC0-A6AF-0B4057C34224}" type="slidenum">
              <a:rPr lang="ru-RU" smtClean="0"/>
              <a:pPr/>
              <a:t>‹#›</a:t>
            </a:fld>
            <a:endParaRPr lang="ru-RU" dirty="0"/>
          </a:p>
        </p:txBody>
      </p:sp>
      <p:sp>
        <p:nvSpPr>
          <p:cNvPr id="2" name="Title 1">
            <a:extLst>
              <a:ext uri="{FF2B5EF4-FFF2-40B4-BE49-F238E27FC236}">
                <a16:creationId xmlns:a16="http://schemas.microsoft.com/office/drawing/2014/main" xmlns="" id="{3599F210-14B8-724B-B35C-3AF62E099EB1}"/>
              </a:ext>
            </a:extLst>
          </p:cNvPr>
          <p:cNvSpPr>
            <a:spLocks noGrp="1"/>
          </p:cNvSpPr>
          <p:nvPr>
            <p:ph type="title"/>
          </p:nvPr>
        </p:nvSpPr>
        <p:spPr>
          <a:xfrm>
            <a:off x="407989" y="399124"/>
            <a:ext cx="10379284" cy="297962"/>
          </a:xfrm>
        </p:spPr>
        <p:txBody>
          <a:bodyPr/>
          <a:lstStyle>
            <a:lvl1pPr>
              <a:defRPr/>
            </a:lvl1pPr>
          </a:lstStyle>
          <a:p>
            <a:r>
              <a:rPr lang="ru-RU" dirty="0"/>
              <a:t>Образец заголовка</a:t>
            </a:r>
          </a:p>
        </p:txBody>
      </p:sp>
      <p:sp>
        <p:nvSpPr>
          <p:cNvPr id="4" name="Текст 3">
            <a:extLst>
              <a:ext uri="{FF2B5EF4-FFF2-40B4-BE49-F238E27FC236}">
                <a16:creationId xmlns:a16="http://schemas.microsoft.com/office/drawing/2014/main" xmlns="" id="{8D197C28-682C-40BA-894E-C1A9A2027CE5}"/>
              </a:ext>
            </a:extLst>
          </p:cNvPr>
          <p:cNvSpPr>
            <a:spLocks noGrp="1"/>
          </p:cNvSpPr>
          <p:nvPr>
            <p:ph type="body" sz="quarter" idx="11" hasCustomPrompt="1"/>
          </p:nvPr>
        </p:nvSpPr>
        <p:spPr>
          <a:xfrm>
            <a:off x="10920537" y="6595991"/>
            <a:ext cx="863476" cy="161583"/>
          </a:xfrm>
        </p:spPr>
        <p:txBody>
          <a:bodyPr wrap="square">
            <a:spAutoFit/>
          </a:bodyPr>
          <a:lstStyle>
            <a:lvl1pPr algn="r">
              <a:buNone/>
              <a:defRPr lang="ru-RU" sz="1050" kern="1200" dirty="0">
                <a:solidFill>
                  <a:schemeClr val="tx1">
                    <a:lumMod val="95000"/>
                    <a:lumOff val="5000"/>
                  </a:schemeClr>
                </a:solidFill>
                <a:latin typeface="+mn-lt"/>
                <a:ea typeface="+mn-ea"/>
                <a:cs typeface="+mn-cs"/>
              </a:defRPr>
            </a:lvl1pPr>
          </a:lstStyle>
          <a:p>
            <a:pPr lvl="0"/>
            <a:r>
              <a:rPr lang="en-US" dirty="0"/>
              <a:t>##</a:t>
            </a:r>
            <a:r>
              <a:rPr lang="ru-RU" dirty="0"/>
              <a:t>.</a:t>
            </a:r>
            <a:r>
              <a:rPr lang="en-US" dirty="0"/>
              <a:t>##</a:t>
            </a:r>
            <a:r>
              <a:rPr lang="ru-RU" dirty="0"/>
              <a:t>.</a:t>
            </a:r>
            <a:r>
              <a:rPr lang="en-US" dirty="0"/>
              <a:t>####</a:t>
            </a:r>
            <a:endParaRPr lang="ru-RU" dirty="0"/>
          </a:p>
        </p:txBody>
      </p:sp>
    </p:spTree>
    <p:extLst>
      <p:ext uri="{BB962C8B-B14F-4D97-AF65-F5344CB8AC3E}">
        <p14:creationId xmlns:p14="http://schemas.microsoft.com/office/powerpoint/2010/main" val="2151797352"/>
      </p:ext>
    </p:extLst>
  </p:cSld>
  <p:clrMapOvr>
    <a:masterClrMapping/>
  </p:clrMapOvr>
  <p:extLst mod="1">
    <p:ext uri="{DCECCB84-F9BA-43D5-87BE-67443E8EF086}">
      <p15:sldGuideLst xmlns:p15="http://schemas.microsoft.com/office/powerpoint/2012/main" xmlns=""/>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Tahoma" charset="0"/>
              </a:defRPr>
            </a:lvl1pPr>
          </a:lstStyle>
          <a:p>
            <a:pPr>
              <a:defRPr/>
            </a:pPr>
            <a:fld id="{8318CC2F-955E-45A8-834D-9D0068AA033E}" type="datetime1">
              <a:rPr lang="ru-RU" smtClean="0"/>
              <a:pPr>
                <a:defRPr/>
              </a:pPr>
              <a:t>16.02.22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ahoma"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ahoma" charset="0"/>
              </a:defRPr>
            </a:lvl1pPr>
          </a:lstStyle>
          <a:p>
            <a:pPr>
              <a:defRPr/>
            </a:pPr>
            <a:fld id="{CFD58BEE-5225-4055-A571-B0E7545405C4}" type="slidenum">
              <a:rPr lang="en-US"/>
              <a:pPr>
                <a:defRPr/>
              </a:pPr>
              <a:t>‹#›</a:t>
            </a:fld>
            <a:endParaRPr lang="en-US"/>
          </a:p>
        </p:txBody>
      </p:sp>
    </p:spTree>
    <p:extLst>
      <p:ext uri="{BB962C8B-B14F-4D97-AF65-F5344CB8AC3E}">
        <p14:creationId xmlns:p14="http://schemas.microsoft.com/office/powerpoint/2010/main" val="3480886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Tahoma" charset="0"/>
              </a:defRPr>
            </a:lvl1pPr>
          </a:lstStyle>
          <a:p>
            <a:pPr>
              <a:defRPr/>
            </a:pPr>
            <a:fld id="{97C2DA7B-2765-4751-A4A6-493F8F2FED8D}" type="datetime1">
              <a:rPr lang="ru-RU" smtClean="0"/>
              <a:pPr>
                <a:defRPr/>
              </a:pPr>
              <a:t>16.02.22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ahoma"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ahoma" charset="0"/>
              </a:defRPr>
            </a:lvl1pPr>
          </a:lstStyle>
          <a:p>
            <a:pPr>
              <a:defRPr/>
            </a:pPr>
            <a:fld id="{8B632D75-0C0E-4DCD-93EA-F60136CB1D88}" type="slidenum">
              <a:rPr lang="en-US"/>
              <a:pPr>
                <a:defRPr/>
              </a:pPr>
              <a:t>‹#›</a:t>
            </a:fld>
            <a:endParaRPr lang="en-US"/>
          </a:p>
        </p:txBody>
      </p:sp>
    </p:spTree>
    <p:extLst>
      <p:ext uri="{BB962C8B-B14F-4D97-AF65-F5344CB8AC3E}">
        <p14:creationId xmlns:p14="http://schemas.microsoft.com/office/powerpoint/2010/main" val="3090711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Tahoma" charset="0"/>
              </a:defRPr>
            </a:lvl1pPr>
          </a:lstStyle>
          <a:p>
            <a:pPr>
              <a:defRPr/>
            </a:pPr>
            <a:fld id="{663D673A-F6A9-427D-B76B-780C4FBA7820}" type="datetime1">
              <a:rPr lang="ru-RU" smtClean="0"/>
              <a:pPr>
                <a:defRPr/>
              </a:pPr>
              <a:t>16.02.22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ahoma"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ahoma" charset="0"/>
              </a:defRPr>
            </a:lvl1pPr>
          </a:lstStyle>
          <a:p>
            <a:pPr>
              <a:defRPr/>
            </a:pPr>
            <a:fld id="{3BCFA49E-A023-4C6E-A019-D942D587822F}" type="slidenum">
              <a:rPr lang="en-US"/>
              <a:pPr>
                <a:defRPr/>
              </a:pPr>
              <a:t>‹#›</a:t>
            </a:fld>
            <a:endParaRPr lang="en-US"/>
          </a:p>
        </p:txBody>
      </p:sp>
    </p:spTree>
    <p:extLst>
      <p:ext uri="{BB962C8B-B14F-4D97-AF65-F5344CB8AC3E}">
        <p14:creationId xmlns:p14="http://schemas.microsoft.com/office/powerpoint/2010/main" val="2772963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Tahoma" charset="0"/>
              </a:defRPr>
            </a:lvl1pPr>
          </a:lstStyle>
          <a:p>
            <a:pPr>
              <a:defRPr/>
            </a:pPr>
            <a:fld id="{86AD5280-5FF7-4978-9AB9-E19AAF0FB23F}" type="datetime1">
              <a:rPr lang="ru-RU" smtClean="0"/>
              <a:pPr>
                <a:defRPr/>
              </a:pPr>
              <a:t>16.02.22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ahoma"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ahoma" charset="0"/>
              </a:defRPr>
            </a:lvl1pPr>
          </a:lstStyle>
          <a:p>
            <a:pPr>
              <a:defRPr/>
            </a:pPr>
            <a:fld id="{4EA63FD4-60FD-4EB9-B149-12270BE090A2}" type="slidenum">
              <a:rPr lang="en-US"/>
              <a:pPr>
                <a:defRPr/>
              </a:pPr>
              <a:t>‹#›</a:t>
            </a:fld>
            <a:endParaRPr lang="en-US"/>
          </a:p>
        </p:txBody>
      </p:sp>
    </p:spTree>
    <p:extLst>
      <p:ext uri="{BB962C8B-B14F-4D97-AF65-F5344CB8AC3E}">
        <p14:creationId xmlns:p14="http://schemas.microsoft.com/office/powerpoint/2010/main" val="1320847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Tahoma" charset="0"/>
              </a:defRPr>
            </a:lvl1pPr>
          </a:lstStyle>
          <a:p>
            <a:pPr>
              <a:defRPr/>
            </a:pPr>
            <a:fld id="{5F00F095-80EA-4AE5-962E-8AF8D5C40F8B}" type="datetime1">
              <a:rPr lang="ru-RU" smtClean="0"/>
              <a:pPr>
                <a:defRPr/>
              </a:pPr>
              <a:t>16.02.22</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Tahoma"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Tahoma" charset="0"/>
              </a:defRPr>
            </a:lvl1pPr>
          </a:lstStyle>
          <a:p>
            <a:pPr>
              <a:defRPr/>
            </a:pPr>
            <a:fld id="{13D5A0A0-FAF6-4CF9-A201-635FE8E8DE44}" type="slidenum">
              <a:rPr lang="en-US"/>
              <a:pPr>
                <a:defRPr/>
              </a:pPr>
              <a:t>‹#›</a:t>
            </a:fld>
            <a:endParaRPr lang="en-US"/>
          </a:p>
        </p:txBody>
      </p:sp>
    </p:spTree>
    <p:extLst>
      <p:ext uri="{BB962C8B-B14F-4D97-AF65-F5344CB8AC3E}">
        <p14:creationId xmlns:p14="http://schemas.microsoft.com/office/powerpoint/2010/main" val="2056848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Tahoma" charset="0"/>
              </a:defRPr>
            </a:lvl1pPr>
          </a:lstStyle>
          <a:p>
            <a:pPr>
              <a:defRPr/>
            </a:pPr>
            <a:fld id="{666E9AAB-7212-4EA7-9F5A-C9BD36835A2A}" type="datetime1">
              <a:rPr lang="ru-RU" smtClean="0"/>
              <a:pPr>
                <a:defRPr/>
              </a:pPr>
              <a:t>16.02.22</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Tahoma"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Tahoma" charset="0"/>
              </a:defRPr>
            </a:lvl1pPr>
          </a:lstStyle>
          <a:p>
            <a:pPr>
              <a:defRPr/>
            </a:pPr>
            <a:fld id="{FD3D739D-A030-4268-B252-9BBD10CB5CF6}" type="slidenum">
              <a:rPr lang="en-US"/>
              <a:pPr>
                <a:defRPr/>
              </a:pPr>
              <a:t>‹#›</a:t>
            </a:fld>
            <a:endParaRPr lang="en-US"/>
          </a:p>
        </p:txBody>
      </p:sp>
    </p:spTree>
    <p:extLst>
      <p:ext uri="{BB962C8B-B14F-4D97-AF65-F5344CB8AC3E}">
        <p14:creationId xmlns:p14="http://schemas.microsoft.com/office/powerpoint/2010/main" val="1690024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Tahoma" charset="0"/>
              </a:defRPr>
            </a:lvl1pPr>
          </a:lstStyle>
          <a:p>
            <a:pPr>
              <a:defRPr/>
            </a:pPr>
            <a:fld id="{27A093A6-0763-4E7B-8ACF-60A840100707}" type="datetime1">
              <a:rPr lang="ru-RU" smtClean="0"/>
              <a:pPr>
                <a:defRPr/>
              </a:pPr>
              <a:t>16.02.22</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Tahoma"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Tahoma" charset="0"/>
              </a:defRPr>
            </a:lvl1pPr>
          </a:lstStyle>
          <a:p>
            <a:pPr>
              <a:defRPr/>
            </a:pPr>
            <a:fld id="{7F02BBA1-0DBC-43A2-AF86-DF94E3280C9F}" type="slidenum">
              <a:rPr lang="en-US"/>
              <a:pPr>
                <a:defRPr/>
              </a:pPr>
              <a:t>‹#›</a:t>
            </a:fld>
            <a:endParaRPr lang="en-US"/>
          </a:p>
        </p:txBody>
      </p:sp>
    </p:spTree>
    <p:extLst>
      <p:ext uri="{BB962C8B-B14F-4D97-AF65-F5344CB8AC3E}">
        <p14:creationId xmlns:p14="http://schemas.microsoft.com/office/powerpoint/2010/main" val="3752022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Номер слайда 3">
            <a:extLst>
              <a:ext uri="{FF2B5EF4-FFF2-40B4-BE49-F238E27FC236}">
                <a16:creationId xmlns:a16="http://schemas.microsoft.com/office/drawing/2014/main" xmlns="" id="{B01F387C-39A2-4383-9067-930B5BAB9187}"/>
              </a:ext>
            </a:extLst>
          </p:cNvPr>
          <p:cNvSpPr>
            <a:spLocks noGrp="1"/>
          </p:cNvSpPr>
          <p:nvPr>
            <p:ph type="sldNum" sz="quarter" idx="4"/>
          </p:nvPr>
        </p:nvSpPr>
        <p:spPr>
          <a:xfrm>
            <a:off x="5771964" y="6561348"/>
            <a:ext cx="648072" cy="230864"/>
          </a:xfrm>
          <a:prstGeom prst="rect">
            <a:avLst/>
          </a:prstGeom>
        </p:spPr>
        <p:txBody>
          <a:bodyPr vert="horz" lIns="0" tIns="0" rIns="0" bIns="0" rtlCol="0" anchor="ctr"/>
          <a:lstStyle>
            <a:lvl1pPr algn="ctr">
              <a:defRPr sz="1050">
                <a:solidFill>
                  <a:schemeClr val="tx1">
                    <a:lumMod val="75000"/>
                    <a:lumOff val="25000"/>
                  </a:schemeClr>
                </a:solidFill>
              </a:defRPr>
            </a:lvl1pPr>
          </a:lstStyle>
          <a:p>
            <a:pPr algn="ctr"/>
            <a:fld id="{3B9CAC58-44C9-4DC0-A6AF-0B4057C34224}" type="slidenum">
              <a:rPr lang="ru-RU" smtClean="0"/>
              <a:pPr/>
              <a:t>‹#›</a:t>
            </a:fld>
            <a:endParaRPr lang="ru-RU" dirty="0"/>
          </a:p>
        </p:txBody>
      </p:sp>
      <p:sp>
        <p:nvSpPr>
          <p:cNvPr id="8" name="Title Placeholder 7">
            <a:extLst>
              <a:ext uri="{FF2B5EF4-FFF2-40B4-BE49-F238E27FC236}">
                <a16:creationId xmlns:a16="http://schemas.microsoft.com/office/drawing/2014/main" xmlns="" id="{2E633E08-A2F7-2240-B1AF-8CE9750E3DEF}"/>
              </a:ext>
            </a:extLst>
          </p:cNvPr>
          <p:cNvSpPr>
            <a:spLocks noGrp="1"/>
          </p:cNvSpPr>
          <p:nvPr>
            <p:ph type="title"/>
          </p:nvPr>
        </p:nvSpPr>
        <p:spPr>
          <a:xfrm>
            <a:off x="407989" y="268319"/>
            <a:ext cx="10379284" cy="559572"/>
          </a:xfrm>
          <a:prstGeom prst="rect">
            <a:avLst/>
          </a:prstGeom>
        </p:spPr>
        <p:txBody>
          <a:bodyPr vert="horz" wrap="square" lIns="0" tIns="36000" rIns="0" bIns="0" rtlCol="0" anchor="ctr">
            <a:spAutoFit/>
          </a:bodyPr>
          <a:lstStyle/>
          <a:p>
            <a:r>
              <a:rPr lang="ru-RU" dirty="0"/>
              <a:t>Заголовок слайда</a:t>
            </a:r>
            <a:br>
              <a:rPr lang="ru-RU" dirty="0"/>
            </a:br>
            <a:r>
              <a:rPr lang="ru-RU" dirty="0"/>
              <a:t>в две строки</a:t>
            </a:r>
          </a:p>
        </p:txBody>
      </p:sp>
      <p:sp>
        <p:nvSpPr>
          <p:cNvPr id="2" name="Текст 1">
            <a:extLst>
              <a:ext uri="{FF2B5EF4-FFF2-40B4-BE49-F238E27FC236}">
                <a16:creationId xmlns:a16="http://schemas.microsoft.com/office/drawing/2014/main" xmlns="" id="{4467EA0F-216A-4484-99FF-CCA159F1425E}"/>
              </a:ext>
            </a:extLst>
          </p:cNvPr>
          <p:cNvSpPr>
            <a:spLocks noGrp="1"/>
          </p:cNvSpPr>
          <p:nvPr>
            <p:ph type="body" idx="1"/>
          </p:nvPr>
        </p:nvSpPr>
        <p:spPr>
          <a:xfrm>
            <a:off x="407995" y="1089028"/>
            <a:ext cx="11376012" cy="5219698"/>
          </a:xfrm>
          <a:prstGeom prst="rect">
            <a:avLst/>
          </a:prstGeom>
        </p:spPr>
        <p:txBody>
          <a:bodyPr vert="horz" lIns="0" tIns="0" rIns="0" bIns="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30" name="TextBox 29">
            <a:extLst>
              <a:ext uri="{FF2B5EF4-FFF2-40B4-BE49-F238E27FC236}">
                <a16:creationId xmlns:a16="http://schemas.microsoft.com/office/drawing/2014/main" xmlns="" id="{C70892B7-CD7A-4D50-A1E9-C654EDDD4643}"/>
              </a:ext>
            </a:extLst>
          </p:cNvPr>
          <p:cNvSpPr txBox="1"/>
          <p:nvPr userDrawn="1"/>
        </p:nvSpPr>
        <p:spPr>
          <a:xfrm>
            <a:off x="407989" y="6599836"/>
            <a:ext cx="4679899" cy="153888"/>
          </a:xfrm>
          <a:prstGeom prst="rect">
            <a:avLst/>
          </a:prstGeom>
        </p:spPr>
        <p:txBody>
          <a:bodyPr wrap="square" lIns="0" tIns="0" rIns="0" bIns="0" anchor="ctr">
            <a:spAutoFit/>
          </a:bodyPr>
          <a:lstStyle>
            <a:lvl1pPr indent="0" defTabSz="883649" eaLnBrk="0" fontAlgn="base" hangingPunct="0">
              <a:spcBef>
                <a:spcPct val="20000"/>
              </a:spcBef>
              <a:spcAft>
                <a:spcPct val="0"/>
              </a:spcAft>
              <a:buNone/>
              <a:defRPr sz="600">
                <a:solidFill>
                  <a:schemeClr val="tx1">
                    <a:lumMod val="50000"/>
                    <a:lumOff val="50000"/>
                  </a:schemeClr>
                </a:solidFill>
                <a:latin typeface="Arial" panose="020B0604020202020204" pitchFamily="34" charset="0"/>
                <a:cs typeface="Arial" panose="020B0604020202020204" pitchFamily="34" charset="0"/>
              </a:defRPr>
            </a:lvl1pPr>
            <a:lvl2pPr marL="718056" indent="-275499" defTabSz="883649" eaLnBrk="0" fontAlgn="base" hangingPunct="0">
              <a:spcBef>
                <a:spcPct val="20000"/>
              </a:spcBef>
              <a:spcAft>
                <a:spcPct val="0"/>
              </a:spcAft>
              <a:buFont typeface="Wingdings" pitchFamily="2" charset="2"/>
              <a:buChar char="§"/>
              <a:defRPr sz="600">
                <a:latin typeface="Arial" panose="020B0604020202020204" pitchFamily="34" charset="0"/>
                <a:cs typeface="Arial" panose="020B0604020202020204" pitchFamily="34" charset="0"/>
              </a:defRPr>
            </a:lvl2pPr>
            <a:lvl3pPr marL="1104928" indent="-221279" defTabSz="883649" eaLnBrk="0" fontAlgn="base" hangingPunct="0">
              <a:spcBef>
                <a:spcPct val="20000"/>
              </a:spcBef>
              <a:spcAft>
                <a:spcPct val="0"/>
              </a:spcAft>
              <a:buFont typeface="Arial" charset="0"/>
              <a:buChar char="&gt;"/>
              <a:defRPr sz="600">
                <a:latin typeface="Arial" panose="020B0604020202020204" pitchFamily="34" charset="0"/>
                <a:cs typeface="Arial" panose="020B0604020202020204" pitchFamily="34" charset="0"/>
              </a:defRPr>
            </a:lvl3pPr>
            <a:lvl4pPr marL="1547485" indent="-221279" defTabSz="883649" eaLnBrk="0" fontAlgn="base" hangingPunct="0">
              <a:spcBef>
                <a:spcPct val="20000"/>
              </a:spcBef>
              <a:spcAft>
                <a:spcPct val="0"/>
              </a:spcAft>
              <a:buChar char="–"/>
              <a:defRPr sz="600">
                <a:latin typeface="Arial" panose="020B0604020202020204" pitchFamily="34" charset="0"/>
                <a:cs typeface="Arial" panose="020B0604020202020204" pitchFamily="34" charset="0"/>
              </a:defRPr>
            </a:lvl4pPr>
            <a:lvl5pPr marL="1990042" indent="-221279" defTabSz="883649" eaLnBrk="0" fontAlgn="base" hangingPunct="0">
              <a:spcBef>
                <a:spcPct val="20000"/>
              </a:spcBef>
              <a:spcAft>
                <a:spcPct val="0"/>
              </a:spcAft>
              <a:buChar char="•"/>
              <a:defRPr sz="600">
                <a:latin typeface="Arial" panose="020B0604020202020204" pitchFamily="34" charset="0"/>
                <a:cs typeface="Arial" panose="020B0604020202020204" pitchFamily="34" charset="0"/>
              </a:defRPr>
            </a:lvl5pPr>
            <a:lvl6pPr marL="2412083" indent="-221279" defTabSz="883649" fontAlgn="base">
              <a:spcBef>
                <a:spcPct val="20000"/>
              </a:spcBef>
              <a:spcAft>
                <a:spcPct val="0"/>
              </a:spcAft>
              <a:buChar char="•"/>
              <a:defRPr sz="1108">
                <a:solidFill>
                  <a:schemeClr val="bg2"/>
                </a:solidFill>
                <a:latin typeface="FS Severstal" pitchFamily="2" charset="0"/>
              </a:defRPr>
            </a:lvl6pPr>
            <a:lvl7pPr marL="2834125" indent="-221279" defTabSz="883649" fontAlgn="base">
              <a:spcBef>
                <a:spcPct val="20000"/>
              </a:spcBef>
              <a:spcAft>
                <a:spcPct val="0"/>
              </a:spcAft>
              <a:buChar char="•"/>
              <a:defRPr sz="1108">
                <a:solidFill>
                  <a:schemeClr val="bg2"/>
                </a:solidFill>
                <a:latin typeface="FS Severstal" pitchFamily="2" charset="0"/>
              </a:defRPr>
            </a:lvl7pPr>
            <a:lvl8pPr marL="3256166" indent="-221279" defTabSz="883649" fontAlgn="base">
              <a:spcBef>
                <a:spcPct val="20000"/>
              </a:spcBef>
              <a:spcAft>
                <a:spcPct val="0"/>
              </a:spcAft>
              <a:buChar char="•"/>
              <a:defRPr sz="1108">
                <a:solidFill>
                  <a:schemeClr val="bg2"/>
                </a:solidFill>
                <a:latin typeface="FS Severstal" pitchFamily="2" charset="0"/>
              </a:defRPr>
            </a:lvl8pPr>
            <a:lvl9pPr marL="3678207" indent="-221279" defTabSz="883649" fontAlgn="base">
              <a:spcBef>
                <a:spcPct val="20000"/>
              </a:spcBef>
              <a:spcAft>
                <a:spcPct val="0"/>
              </a:spcAft>
              <a:buChar char="•"/>
              <a:defRPr sz="1108">
                <a:solidFill>
                  <a:schemeClr val="bg2"/>
                </a:solidFill>
                <a:latin typeface="FS Severstal" pitchFamily="2" charset="0"/>
              </a:defRPr>
            </a:lvl9pPr>
          </a:lstStyle>
          <a:p>
            <a:pPr lvl="0"/>
            <a:r>
              <a:rPr lang="ru-RU" sz="500" dirty="0">
                <a:solidFill>
                  <a:schemeClr val="tx1">
                    <a:lumMod val="75000"/>
                    <a:lumOff val="25000"/>
                  </a:schemeClr>
                </a:solidFill>
              </a:rPr>
              <a:t>Любое несанкционированное копирование, раскрытие или распространение материалов, </a:t>
            </a:r>
            <a:br>
              <a:rPr lang="ru-RU" sz="500" dirty="0">
                <a:solidFill>
                  <a:schemeClr val="tx1">
                    <a:lumMod val="75000"/>
                    <a:lumOff val="25000"/>
                  </a:schemeClr>
                </a:solidFill>
              </a:rPr>
            </a:br>
            <a:r>
              <a:rPr lang="ru-RU" sz="500" dirty="0">
                <a:solidFill>
                  <a:schemeClr val="tx1">
                    <a:lumMod val="75000"/>
                    <a:lumOff val="25000"/>
                  </a:schemeClr>
                </a:solidFill>
              </a:rPr>
              <a:t>содержащихся в данном документе (или приложениях к нему), строго запрещено.</a:t>
            </a:r>
          </a:p>
        </p:txBody>
      </p:sp>
      <p:cxnSp>
        <p:nvCxnSpPr>
          <p:cNvPr id="13" name="Прямая соединительная линия 9">
            <a:extLst>
              <a:ext uri="{FF2B5EF4-FFF2-40B4-BE49-F238E27FC236}">
                <a16:creationId xmlns:a16="http://schemas.microsoft.com/office/drawing/2014/main" xmlns="" id="{5156B17C-4D58-49ED-8A2C-77C6C12C0EC1}"/>
              </a:ext>
            </a:extLst>
          </p:cNvPr>
          <p:cNvCxnSpPr>
            <a:cxnSpLocks/>
          </p:cNvCxnSpPr>
          <p:nvPr userDrawn="1"/>
        </p:nvCxnSpPr>
        <p:spPr bwMode="auto">
          <a:xfrm>
            <a:off x="408000" y="6489340"/>
            <a:ext cx="11376000" cy="0"/>
          </a:xfrm>
          <a:prstGeom prst="line">
            <a:avLst/>
          </a:prstGeom>
          <a:solidFill>
            <a:schemeClr val="accent1"/>
          </a:solidFill>
          <a:ln w="762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 name="Рисунок 3">
            <a:extLst>
              <a:ext uri="{FF2B5EF4-FFF2-40B4-BE49-F238E27FC236}">
                <a16:creationId xmlns:a16="http://schemas.microsoft.com/office/drawing/2014/main" xmlns="" id="{E025F859-AA26-4814-AC0C-F08BE6660D02}"/>
              </a:ext>
            </a:extLst>
          </p:cNvPr>
          <p:cNvPicPr>
            <a:picLocks noChangeAspect="1"/>
          </p:cNvPicPr>
          <p:nvPr userDrawn="1"/>
        </p:nvPicPr>
        <p:blipFill>
          <a:blip r:embed="rId4">
            <a:extLst>
              <a:ext uri="{96DAC541-7B7A-43D3-8B79-37D633B846F1}">
                <asvg:svgBlip xmlns="" xmlns:asvg="http://schemas.microsoft.com/office/drawing/2016/SVG/main" r:embed="rId8"/>
              </a:ext>
            </a:extLst>
          </a:blip>
          <a:stretch>
            <a:fillRect/>
          </a:stretch>
        </p:blipFill>
        <p:spPr>
          <a:xfrm>
            <a:off x="11299593" y="302719"/>
            <a:ext cx="490772" cy="490772"/>
          </a:xfrm>
          <a:prstGeom prst="rect">
            <a:avLst/>
          </a:prstGeom>
        </p:spPr>
      </p:pic>
    </p:spTree>
    <p:extLst>
      <p:ext uri="{BB962C8B-B14F-4D97-AF65-F5344CB8AC3E}">
        <p14:creationId xmlns:p14="http://schemas.microsoft.com/office/powerpoint/2010/main" val="1176238147"/>
      </p:ext>
    </p:extLst>
  </p:cSld>
  <p:clrMap bg1="lt1" tx1="dk1" bg2="lt2" tx2="dk2" accent1="accent1" accent2="accent2" accent3="accent3" accent4="accent4" accent5="accent5" accent6="accent6" hlink="hlink" folHlink="folHlink"/>
  <p:sldLayoutIdLst>
    <p:sldLayoutId id="2147483754" r:id="rId1"/>
    <p:sldLayoutId id="2147483757" r:id="rId2"/>
  </p:sldLayoutIdLst>
  <p:hf hdr="0" ftr="0"/>
  <p:txStyles>
    <p:titleStyle>
      <a:lvl1pPr algn="l" defTabSz="883649" rtl="0" eaLnBrk="0" fontAlgn="base" hangingPunct="0">
        <a:lnSpc>
          <a:spcPct val="85000"/>
        </a:lnSpc>
        <a:spcBef>
          <a:spcPct val="0"/>
        </a:spcBef>
        <a:spcAft>
          <a:spcPct val="0"/>
        </a:spcAft>
        <a:defRPr sz="2000" b="1" i="0" spc="0" baseline="0">
          <a:solidFill>
            <a:schemeClr val="accent2"/>
          </a:solidFill>
          <a:latin typeface="+mj-lt"/>
          <a:ea typeface="+mj-ea"/>
          <a:cs typeface="+mj-cs"/>
        </a:defRPr>
      </a:lvl1pPr>
      <a:lvl2pPr algn="l" defTabSz="883649" rtl="0" eaLnBrk="0" fontAlgn="base" hangingPunct="0">
        <a:spcBef>
          <a:spcPct val="0"/>
        </a:spcBef>
        <a:spcAft>
          <a:spcPct val="0"/>
        </a:spcAft>
        <a:defRPr sz="1846" i="1">
          <a:solidFill>
            <a:srgbClr val="00579C"/>
          </a:solidFill>
          <a:latin typeface="Arial" charset="0"/>
        </a:defRPr>
      </a:lvl2pPr>
      <a:lvl3pPr algn="l" defTabSz="883649" rtl="0" eaLnBrk="0" fontAlgn="base" hangingPunct="0">
        <a:spcBef>
          <a:spcPct val="0"/>
        </a:spcBef>
        <a:spcAft>
          <a:spcPct val="0"/>
        </a:spcAft>
        <a:defRPr sz="1846" i="1">
          <a:solidFill>
            <a:srgbClr val="00579C"/>
          </a:solidFill>
          <a:latin typeface="Arial" charset="0"/>
        </a:defRPr>
      </a:lvl3pPr>
      <a:lvl4pPr algn="l" defTabSz="883649" rtl="0" eaLnBrk="0" fontAlgn="base" hangingPunct="0">
        <a:spcBef>
          <a:spcPct val="0"/>
        </a:spcBef>
        <a:spcAft>
          <a:spcPct val="0"/>
        </a:spcAft>
        <a:defRPr sz="1846" i="1">
          <a:solidFill>
            <a:srgbClr val="00579C"/>
          </a:solidFill>
          <a:latin typeface="Arial" charset="0"/>
        </a:defRPr>
      </a:lvl4pPr>
      <a:lvl5pPr algn="l" defTabSz="883649" rtl="0" eaLnBrk="0" fontAlgn="base" hangingPunct="0">
        <a:spcBef>
          <a:spcPct val="0"/>
        </a:spcBef>
        <a:spcAft>
          <a:spcPct val="0"/>
        </a:spcAft>
        <a:defRPr sz="1846" i="1">
          <a:solidFill>
            <a:srgbClr val="00579C"/>
          </a:solidFill>
          <a:latin typeface="Arial" charset="0"/>
        </a:defRPr>
      </a:lvl5pPr>
      <a:lvl6pPr marL="422041" algn="l" defTabSz="883649" rtl="0" fontAlgn="base">
        <a:spcBef>
          <a:spcPct val="0"/>
        </a:spcBef>
        <a:spcAft>
          <a:spcPct val="0"/>
        </a:spcAft>
        <a:defRPr sz="2585" i="1">
          <a:solidFill>
            <a:srgbClr val="00579C"/>
          </a:solidFill>
          <a:latin typeface="Arial" charset="0"/>
        </a:defRPr>
      </a:lvl6pPr>
      <a:lvl7pPr marL="844083" algn="l" defTabSz="883649" rtl="0" fontAlgn="base">
        <a:spcBef>
          <a:spcPct val="0"/>
        </a:spcBef>
        <a:spcAft>
          <a:spcPct val="0"/>
        </a:spcAft>
        <a:defRPr sz="2585" i="1">
          <a:solidFill>
            <a:srgbClr val="00579C"/>
          </a:solidFill>
          <a:latin typeface="Arial" charset="0"/>
        </a:defRPr>
      </a:lvl7pPr>
      <a:lvl8pPr marL="1266124" algn="l" defTabSz="883649" rtl="0" fontAlgn="base">
        <a:spcBef>
          <a:spcPct val="0"/>
        </a:spcBef>
        <a:spcAft>
          <a:spcPct val="0"/>
        </a:spcAft>
        <a:defRPr sz="2585" i="1">
          <a:solidFill>
            <a:srgbClr val="00579C"/>
          </a:solidFill>
          <a:latin typeface="Arial" charset="0"/>
        </a:defRPr>
      </a:lvl8pPr>
      <a:lvl9pPr marL="1688165" algn="l" defTabSz="883649" rtl="0" fontAlgn="base">
        <a:spcBef>
          <a:spcPct val="0"/>
        </a:spcBef>
        <a:spcAft>
          <a:spcPct val="0"/>
        </a:spcAft>
        <a:defRPr sz="2585" i="1">
          <a:solidFill>
            <a:srgbClr val="00579C"/>
          </a:solidFill>
          <a:latin typeface="Arial" charset="0"/>
        </a:defRPr>
      </a:lvl9pPr>
    </p:titleStyle>
    <p:bodyStyle>
      <a:lvl1pPr marL="331185" indent="-331185" algn="l" defTabSz="883649" rtl="0" eaLnBrk="0" fontAlgn="base" hangingPunct="0">
        <a:spcBef>
          <a:spcPct val="20000"/>
        </a:spcBef>
        <a:spcAft>
          <a:spcPct val="0"/>
        </a:spcAft>
        <a:buChar char="•"/>
        <a:defRPr sz="1292">
          <a:solidFill>
            <a:schemeClr val="tx1">
              <a:lumMod val="75000"/>
              <a:lumOff val="25000"/>
            </a:schemeClr>
          </a:solidFill>
          <a:latin typeface="+mn-lt"/>
          <a:ea typeface="+mn-ea"/>
          <a:cs typeface="+mn-cs"/>
        </a:defRPr>
      </a:lvl1pPr>
      <a:lvl2pPr marL="718056" indent="-275499" algn="l" defTabSz="883649" rtl="0" eaLnBrk="0" fontAlgn="base" hangingPunct="0">
        <a:spcBef>
          <a:spcPct val="20000"/>
        </a:spcBef>
        <a:spcAft>
          <a:spcPct val="0"/>
        </a:spcAft>
        <a:buFont typeface="Wingdings" pitchFamily="2" charset="2"/>
        <a:buChar char="§"/>
        <a:defRPr sz="1292">
          <a:solidFill>
            <a:schemeClr val="tx1">
              <a:lumMod val="75000"/>
              <a:lumOff val="25000"/>
            </a:schemeClr>
          </a:solidFill>
          <a:latin typeface="+mn-lt"/>
        </a:defRPr>
      </a:lvl2pPr>
      <a:lvl3pPr marL="1104928" indent="-221279" algn="l" defTabSz="883649" rtl="0" eaLnBrk="0" fontAlgn="base" hangingPunct="0">
        <a:spcBef>
          <a:spcPct val="20000"/>
        </a:spcBef>
        <a:spcAft>
          <a:spcPct val="0"/>
        </a:spcAft>
        <a:buFont typeface="Arial" charset="0"/>
        <a:buChar char="&gt;"/>
        <a:defRPr sz="1292">
          <a:solidFill>
            <a:schemeClr val="tx1">
              <a:lumMod val="75000"/>
              <a:lumOff val="25000"/>
            </a:schemeClr>
          </a:solidFill>
          <a:latin typeface="+mn-lt"/>
        </a:defRPr>
      </a:lvl3pPr>
      <a:lvl4pPr marL="1547485" indent="-221279" algn="l" defTabSz="883649" rtl="0" eaLnBrk="0" fontAlgn="base" hangingPunct="0">
        <a:spcBef>
          <a:spcPct val="20000"/>
        </a:spcBef>
        <a:spcAft>
          <a:spcPct val="0"/>
        </a:spcAft>
        <a:buChar char="–"/>
        <a:defRPr sz="1108">
          <a:solidFill>
            <a:schemeClr val="tx1">
              <a:lumMod val="75000"/>
              <a:lumOff val="25000"/>
            </a:schemeClr>
          </a:solidFill>
          <a:latin typeface="FS Severstal" pitchFamily="2" charset="0"/>
        </a:defRPr>
      </a:lvl4pPr>
      <a:lvl5pPr marL="1990042" indent="-221279" algn="l" defTabSz="883649" rtl="0" eaLnBrk="0" fontAlgn="base" hangingPunct="0">
        <a:spcBef>
          <a:spcPct val="20000"/>
        </a:spcBef>
        <a:spcAft>
          <a:spcPct val="0"/>
        </a:spcAft>
        <a:buChar char="•"/>
        <a:defRPr sz="1108">
          <a:solidFill>
            <a:schemeClr val="tx1">
              <a:lumMod val="75000"/>
              <a:lumOff val="25000"/>
            </a:schemeClr>
          </a:solidFill>
          <a:latin typeface="FS Severstal" pitchFamily="2" charset="0"/>
        </a:defRPr>
      </a:lvl5pPr>
      <a:lvl6pPr marL="2412083" indent="-221279" algn="l" defTabSz="883649" rtl="0" fontAlgn="base">
        <a:spcBef>
          <a:spcPct val="20000"/>
        </a:spcBef>
        <a:spcAft>
          <a:spcPct val="0"/>
        </a:spcAft>
        <a:buChar char="•"/>
        <a:defRPr sz="1108">
          <a:solidFill>
            <a:schemeClr val="bg2"/>
          </a:solidFill>
          <a:latin typeface="FS Severstal" pitchFamily="2" charset="0"/>
        </a:defRPr>
      </a:lvl6pPr>
      <a:lvl7pPr marL="2834125" indent="-221279" algn="l" defTabSz="883649" rtl="0" fontAlgn="base">
        <a:spcBef>
          <a:spcPct val="20000"/>
        </a:spcBef>
        <a:spcAft>
          <a:spcPct val="0"/>
        </a:spcAft>
        <a:buChar char="•"/>
        <a:defRPr sz="1108">
          <a:solidFill>
            <a:schemeClr val="bg2"/>
          </a:solidFill>
          <a:latin typeface="FS Severstal" pitchFamily="2" charset="0"/>
        </a:defRPr>
      </a:lvl7pPr>
      <a:lvl8pPr marL="3256166" indent="-221279" algn="l" defTabSz="883649" rtl="0" fontAlgn="base">
        <a:spcBef>
          <a:spcPct val="20000"/>
        </a:spcBef>
        <a:spcAft>
          <a:spcPct val="0"/>
        </a:spcAft>
        <a:buChar char="•"/>
        <a:defRPr sz="1108">
          <a:solidFill>
            <a:schemeClr val="bg2"/>
          </a:solidFill>
          <a:latin typeface="FS Severstal" pitchFamily="2" charset="0"/>
        </a:defRPr>
      </a:lvl8pPr>
      <a:lvl9pPr marL="3678207" indent="-221279" algn="l" defTabSz="883649" rtl="0" fontAlgn="base">
        <a:spcBef>
          <a:spcPct val="20000"/>
        </a:spcBef>
        <a:spcAft>
          <a:spcPct val="0"/>
        </a:spcAft>
        <a:buChar char="•"/>
        <a:defRPr sz="1108">
          <a:solidFill>
            <a:schemeClr val="bg2"/>
          </a:solidFill>
          <a:latin typeface="FS Severstal" pitchFamily="2" charset="0"/>
        </a:defRPr>
      </a:lvl9pPr>
    </p:bodyStyle>
    <p:otherStyle>
      <a:defPPr>
        <a:defRPr lang="ru-RU"/>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257">
          <p15:clr>
            <a:srgbClr val="A4A3A4"/>
          </p15:clr>
        </p15:guide>
        <p15:guide id="2" pos="7423">
          <p15:clr>
            <a:srgbClr val="A4A3A4"/>
          </p15:clr>
        </p15:guide>
        <p15:guide id="3" orient="horz" pos="3974">
          <p15:clr>
            <a:srgbClr val="A4A3A4"/>
          </p15:clr>
        </p15:guide>
        <p15:guide id="4" orient="horz" pos="686">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ru-RU" smtClean="0"/>
              <a:t>Click to edit Master title style</a:t>
            </a:r>
          </a:p>
        </p:txBody>
      </p:sp>
      <p:sp>
        <p:nvSpPr>
          <p:cNvPr id="7171" name="Text Placeholder 2"/>
          <p:cNvSpPr>
            <a:spLocks noGrp="1"/>
          </p:cNvSpPr>
          <p:nvPr>
            <p:ph type="body" idx="1"/>
          </p:nvPr>
        </p:nvSpPr>
        <p:spPr bwMode="auto">
          <a:xfrm>
            <a:off x="609600" y="1600204"/>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ru-RU" smtClean="0"/>
              <a:t>Click to edit Master text styles</a:t>
            </a:r>
          </a:p>
          <a:p>
            <a:pPr lvl="1"/>
            <a:r>
              <a:rPr lang="en-US" altLang="ru-RU" smtClean="0"/>
              <a:t>Second level</a:t>
            </a:r>
          </a:p>
          <a:p>
            <a:pPr lvl="2"/>
            <a:r>
              <a:rPr lang="en-US" altLang="ru-RU" smtClean="0"/>
              <a:t>Third level</a:t>
            </a:r>
          </a:p>
          <a:p>
            <a:pPr lvl="3"/>
            <a:r>
              <a:rPr lang="en-US" altLang="ru-RU" smtClean="0"/>
              <a:t>Fourth level</a:t>
            </a:r>
          </a:p>
          <a:p>
            <a:pPr lvl="4"/>
            <a:r>
              <a:rPr lang="en-US" altLang="ru-RU" smtClean="0"/>
              <a:t>Fifth level</a:t>
            </a:r>
          </a:p>
        </p:txBody>
      </p:sp>
      <p:sp>
        <p:nvSpPr>
          <p:cNvPr id="4" name="Date Placeholder 3"/>
          <p:cNvSpPr>
            <a:spLocks noGrp="1"/>
          </p:cNvSpPr>
          <p:nvPr>
            <p:ph type="dt" sz="half" idx="2"/>
          </p:nvPr>
        </p:nvSpPr>
        <p:spPr>
          <a:xfrm>
            <a:off x="609600" y="6356359"/>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defTabSz="914400">
              <a:defRPr/>
            </a:pPr>
            <a:fld id="{86513487-6D3C-4867-A864-201839B584D6}" type="datetime1">
              <a:rPr lang="ru-RU" smtClean="0"/>
              <a:pPr defTabSz="914400">
                <a:defRPr/>
              </a:pPr>
              <a:t>16.02.22</a:t>
            </a:fld>
            <a:endParaRPr lang="en-US"/>
          </a:p>
        </p:txBody>
      </p:sp>
      <p:sp>
        <p:nvSpPr>
          <p:cNvPr id="5" name="Footer Placeholder 4"/>
          <p:cNvSpPr>
            <a:spLocks noGrp="1"/>
          </p:cNvSpPr>
          <p:nvPr>
            <p:ph type="ftr" sz="quarter" idx="3"/>
          </p:nvPr>
        </p:nvSpPr>
        <p:spPr>
          <a:xfrm>
            <a:off x="4165600" y="6356359"/>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defTabSz="914400">
              <a:defRPr/>
            </a:pPr>
            <a:endParaRPr lang="en-US"/>
          </a:p>
        </p:txBody>
      </p:sp>
      <p:sp>
        <p:nvSpPr>
          <p:cNvPr id="6" name="Slide Number Placeholder 5"/>
          <p:cNvSpPr>
            <a:spLocks noGrp="1"/>
          </p:cNvSpPr>
          <p:nvPr>
            <p:ph type="sldNum" sz="quarter" idx="4"/>
          </p:nvPr>
        </p:nvSpPr>
        <p:spPr>
          <a:xfrm>
            <a:off x="8737600" y="6356359"/>
            <a:ext cx="28448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defTabSz="914400">
              <a:defRPr/>
            </a:pPr>
            <a:fld id="{6D581038-2DDB-436D-882B-A3FD432CE69C}" type="slidenum">
              <a:rPr lang="en-US"/>
              <a:pPr defTabSz="914400">
                <a:defRPr/>
              </a:pPr>
              <a:t>‹#›</a:t>
            </a:fld>
            <a:endParaRPr lang="en-US"/>
          </a:p>
        </p:txBody>
      </p:sp>
    </p:spTree>
    <p:extLst>
      <p:ext uri="{BB962C8B-B14F-4D97-AF65-F5344CB8AC3E}">
        <p14:creationId xmlns:p14="http://schemas.microsoft.com/office/powerpoint/2010/main" val="1009184155"/>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vmlDrawing" Target="../drawings/vmlDrawing9.vml"/><Relationship Id="rId5" Type="http://schemas.openxmlformats.org/officeDocument/2006/relationships/image" Target="../media/image4.emf"/><Relationship Id="rId4" Type="http://schemas.openxmlformats.org/officeDocument/2006/relationships/oleObject" Target="../embeddings/oleObject9.bin"/></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vmlDrawing" Target="../drawings/vmlDrawing10.vml"/><Relationship Id="rId5" Type="http://schemas.openxmlformats.org/officeDocument/2006/relationships/image" Target="../media/image4.emf"/><Relationship Id="rId4" Type="http://schemas.openxmlformats.org/officeDocument/2006/relationships/oleObject" Target="../embeddings/oleObject10.bin"/></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vmlDrawing" Target="../drawings/vmlDrawing11.vml"/><Relationship Id="rId5" Type="http://schemas.openxmlformats.org/officeDocument/2006/relationships/image" Target="../media/image4.emf"/><Relationship Id="rId4" Type="http://schemas.openxmlformats.org/officeDocument/2006/relationships/oleObject" Target="../embeddings/oleObject11.bin"/></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vmlDrawing" Target="../drawings/vmlDrawing12.vml"/><Relationship Id="rId5" Type="http://schemas.openxmlformats.org/officeDocument/2006/relationships/image" Target="../media/image4.emf"/><Relationship Id="rId4" Type="http://schemas.openxmlformats.org/officeDocument/2006/relationships/oleObject" Target="../embeddings/oleObject12.bin"/></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vmlDrawing" Target="../drawings/vmlDrawing13.vml"/><Relationship Id="rId5" Type="http://schemas.openxmlformats.org/officeDocument/2006/relationships/image" Target="../media/image4.emf"/><Relationship Id="rId4" Type="http://schemas.openxmlformats.org/officeDocument/2006/relationships/oleObject" Target="../embeddings/oleObject13.bin"/></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vmlDrawing" Target="../drawings/vmlDrawing14.vml"/><Relationship Id="rId5" Type="http://schemas.openxmlformats.org/officeDocument/2006/relationships/image" Target="../media/image4.emf"/><Relationship Id="rId4" Type="http://schemas.openxmlformats.org/officeDocument/2006/relationships/oleObject" Target="../embeddings/oleObject14.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9.xml"/><Relationship Id="rId1" Type="http://schemas.openxmlformats.org/officeDocument/2006/relationships/vmlDrawing" Target="../drawings/vmlDrawing15.vml"/><Relationship Id="rId6" Type="http://schemas.openxmlformats.org/officeDocument/2006/relationships/image" Target="../media/image6.emf"/><Relationship Id="rId5" Type="http://schemas.openxmlformats.org/officeDocument/2006/relationships/oleObject" Target="../embeddings/oleObject16.bin"/><Relationship Id="rId4" Type="http://schemas.openxmlformats.org/officeDocument/2006/relationships/image" Target="../media/image5.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9.xml"/><Relationship Id="rId1" Type="http://schemas.openxmlformats.org/officeDocument/2006/relationships/vmlDrawing" Target="../drawings/vmlDrawing16.vml"/><Relationship Id="rId6" Type="http://schemas.openxmlformats.org/officeDocument/2006/relationships/image" Target="../media/image8.emf"/><Relationship Id="rId5" Type="http://schemas.openxmlformats.org/officeDocument/2006/relationships/oleObject" Target="../embeddings/oleObject18.bin"/><Relationship Id="rId4" Type="http://schemas.openxmlformats.org/officeDocument/2006/relationships/image" Target="../media/image7.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9.xml"/><Relationship Id="rId1" Type="http://schemas.openxmlformats.org/officeDocument/2006/relationships/vmlDrawing" Target="../drawings/vmlDrawing17.vml"/><Relationship Id="rId6" Type="http://schemas.openxmlformats.org/officeDocument/2006/relationships/image" Target="../media/image10.emf"/><Relationship Id="rId5" Type="http://schemas.openxmlformats.org/officeDocument/2006/relationships/oleObject" Target="../embeddings/oleObject20.bin"/><Relationship Id="rId4" Type="http://schemas.openxmlformats.org/officeDocument/2006/relationships/image" Target="../media/image9.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9.xml"/><Relationship Id="rId1" Type="http://schemas.openxmlformats.org/officeDocument/2006/relationships/vmlDrawing" Target="../drawings/vmlDrawing18.vml"/><Relationship Id="rId6" Type="http://schemas.openxmlformats.org/officeDocument/2006/relationships/image" Target="../media/image12.emf"/><Relationship Id="rId5" Type="http://schemas.openxmlformats.org/officeDocument/2006/relationships/oleObject" Target="../embeddings/oleObject22.bin"/><Relationship Id="rId4" Type="http://schemas.openxmlformats.org/officeDocument/2006/relationships/image" Target="../media/image11.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9.xml"/><Relationship Id="rId1" Type="http://schemas.openxmlformats.org/officeDocument/2006/relationships/vmlDrawing" Target="../drawings/vmlDrawing19.vml"/><Relationship Id="rId4" Type="http://schemas.openxmlformats.org/officeDocument/2006/relationships/image" Target="../media/image13.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4.emf"/><Relationship Id="rId4"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4.emf"/><Relationship Id="rId4" Type="http://schemas.openxmlformats.org/officeDocument/2006/relationships/oleObject" Target="../embeddings/oleObject3.bin"/></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4.emf"/><Relationship Id="rId4"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4.emf"/><Relationship Id="rId4" Type="http://schemas.openxmlformats.org/officeDocument/2006/relationships/oleObject" Target="../embeddings/oleObject5.bin"/></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4.emf"/><Relationship Id="rId4" Type="http://schemas.openxmlformats.org/officeDocument/2006/relationships/oleObject" Target="../embeddings/oleObject6.bin"/></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4.emf"/><Relationship Id="rId4" Type="http://schemas.openxmlformats.org/officeDocument/2006/relationships/oleObject" Target="../embeddings/oleObject7.bin"/></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4.emf"/><Relationship Id="rId4" Type="http://schemas.openxmlformats.org/officeDocument/2006/relationships/oleObject" Target="../embeddings/oleObject8.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0"/>
            <a:ext cx="12192000" cy="6858000"/>
          </a:xfrm>
          <a:custGeom>
            <a:avLst/>
            <a:gdLst>
              <a:gd name="connsiteX0" fmla="*/ 0 w 9144000"/>
              <a:gd name="connsiteY0" fmla="*/ 6858000 h 6858000"/>
              <a:gd name="connsiteX1" fmla="*/ 9144000 w 9144000"/>
              <a:gd name="connsiteY1" fmla="*/ 6858000 h 6858000"/>
              <a:gd name="connsiteX2" fmla="*/ 9144000 w 9144000"/>
              <a:gd name="connsiteY2" fmla="*/ 0 h 6858000"/>
              <a:gd name="connsiteX3" fmla="*/ 0 w 9144000"/>
              <a:gd name="connsiteY3" fmla="*/ 0 h 6858000"/>
              <a:gd name="connsiteX4" fmla="*/ 0 w 9144000"/>
              <a:gd name="connsiteY4" fmla="*/ 685800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6858000"/>
                </a:moveTo>
                <a:lnTo>
                  <a:pt x="9144000" y="6858000"/>
                </a:lnTo>
                <a:lnTo>
                  <a:pt x="9144000" y="0"/>
                </a:lnTo>
                <a:lnTo>
                  <a:pt x="0" y="0"/>
                </a:lnTo>
                <a:lnTo>
                  <a:pt x="0" y="685800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pic>
        <p:nvPicPr>
          <p:cNvPr id="1044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12192000" cy="2270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4648200"/>
            <a:ext cx="11379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41869" y="2946410"/>
            <a:ext cx="11243733" cy="507831"/>
          </a:xfrm>
          <a:prstGeom prst="rect">
            <a:avLst/>
          </a:prstGeom>
          <a:noFill/>
        </p:spPr>
        <p:txBody>
          <a:bodyPr lIns="0" tIns="0" rIns="0">
            <a:spAutoFit/>
          </a:bodyPr>
          <a:lstStyle/>
          <a:p>
            <a:pPr algn="ctr" defTabSz="914400">
              <a:lnSpc>
                <a:spcPts val="1800"/>
              </a:lnSpc>
              <a:tabLst>
                <a:tab pos="368300" algn="l"/>
                <a:tab pos="406400" algn="l"/>
              </a:tabLst>
              <a:defRPr/>
            </a:pPr>
            <a:r>
              <a:rPr lang="en-US" altLang="zh-CN" dirty="0">
                <a:solidFill>
                  <a:prstClr val="black"/>
                </a:solidFill>
                <a:cs typeface="Arial" charset="0"/>
              </a:rPr>
              <a:t>		</a:t>
            </a:r>
            <a:r>
              <a:rPr lang="ru-RU" altLang="zh-CN" b="1" dirty="0" smtClean="0">
                <a:solidFill>
                  <a:srgbClr val="2D2D8A"/>
                </a:solidFill>
                <a:cs typeface="Arial" charset="0"/>
              </a:rPr>
              <a:t>Изменения в законодательстве. Об обязательных требованиях при осуществлении государственного контроля и надзора в сфере промышленной безопасности</a:t>
            </a:r>
            <a:endParaRPr lang="ru-RU" altLang="zh-CN" b="1" dirty="0">
              <a:solidFill>
                <a:srgbClr val="2D2D8A"/>
              </a:solidFill>
              <a:cs typeface="Arial" charset="0"/>
            </a:endParaRPr>
          </a:p>
        </p:txBody>
      </p:sp>
      <p:sp>
        <p:nvSpPr>
          <p:cNvPr id="3" name="TextBox 2"/>
          <p:cNvSpPr txBox="1"/>
          <p:nvPr/>
        </p:nvSpPr>
        <p:spPr>
          <a:xfrm>
            <a:off x="6980256" y="4869169"/>
            <a:ext cx="4801689" cy="923330"/>
          </a:xfrm>
          <a:prstGeom prst="rect">
            <a:avLst/>
          </a:prstGeom>
          <a:noFill/>
        </p:spPr>
        <p:txBody>
          <a:bodyPr wrap="square" rtlCol="0">
            <a:spAutoFit/>
          </a:bodyPr>
          <a:lstStyle/>
          <a:p>
            <a:pPr defTabSz="914400"/>
            <a:r>
              <a:rPr lang="ru-RU" b="1" dirty="0" smtClean="0">
                <a:solidFill>
                  <a:srgbClr val="002060"/>
                </a:solidFill>
              </a:rPr>
              <a:t>Доклад заместителя руководителя </a:t>
            </a:r>
          </a:p>
          <a:p>
            <a:pPr defTabSz="914400"/>
            <a:r>
              <a:rPr lang="ru-RU" b="1" dirty="0" smtClean="0">
                <a:solidFill>
                  <a:srgbClr val="002060"/>
                </a:solidFill>
              </a:rPr>
              <a:t>Северо-Западного управления Ростехнадзора </a:t>
            </a:r>
          </a:p>
          <a:p>
            <a:pPr defTabSz="914400"/>
            <a:r>
              <a:rPr lang="ru-RU" b="1" dirty="0" smtClean="0">
                <a:solidFill>
                  <a:srgbClr val="002060"/>
                </a:solidFill>
              </a:rPr>
              <a:t>А.А. </a:t>
            </a:r>
            <a:r>
              <a:rPr lang="ru-RU" b="1" dirty="0" err="1" smtClean="0">
                <a:solidFill>
                  <a:srgbClr val="002060"/>
                </a:solidFill>
              </a:rPr>
              <a:t>Капаева</a:t>
            </a:r>
            <a:endParaRPr lang="ru-RU" b="1" dirty="0">
              <a:solidFill>
                <a:srgbClr val="002060"/>
              </a:solidFill>
            </a:endParaRPr>
          </a:p>
        </p:txBody>
      </p:sp>
    </p:spTree>
    <p:extLst>
      <p:ext uri="{BB962C8B-B14F-4D97-AF65-F5344CB8AC3E}">
        <p14:creationId xmlns:p14="http://schemas.microsoft.com/office/powerpoint/2010/main" val="16291900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8" name="Таблица 167">
            <a:extLst>
              <a:ext uri="{FF2B5EF4-FFF2-40B4-BE49-F238E27FC236}">
                <a16:creationId xmlns:a16="http://schemas.microsoft.com/office/drawing/2014/main" xmlns="" id="{2F7EDEB9-4410-B941-802F-EEBE0CC2EFB7}"/>
              </a:ext>
            </a:extLst>
          </p:cNvPr>
          <p:cNvGraphicFramePr>
            <a:graphicFrameLocks noGrp="1"/>
          </p:cNvGraphicFramePr>
          <p:nvPr>
            <p:extLst>
              <p:ext uri="{D42A27DB-BD31-4B8C-83A1-F6EECF244321}">
                <p14:modId xmlns:p14="http://schemas.microsoft.com/office/powerpoint/2010/main" val="2308044682"/>
              </p:ext>
            </p:extLst>
          </p:nvPr>
        </p:nvGraphicFramePr>
        <p:xfrm>
          <a:off x="407988" y="1144107"/>
          <a:ext cx="11412650" cy="5233956"/>
        </p:xfrm>
        <a:graphic>
          <a:graphicData uri="http://schemas.openxmlformats.org/drawingml/2006/table">
            <a:tbl>
              <a:tblPr firstRow="1" bandRow="1">
                <a:tableStyleId>{93296810-A885-4BE3-A3E7-6D5BEEA58F35}</a:tableStyleId>
              </a:tblPr>
              <a:tblGrid>
                <a:gridCol w="5668963">
                  <a:extLst>
                    <a:ext uri="{9D8B030D-6E8A-4147-A177-3AD203B41FA5}">
                      <a16:colId xmlns:a16="http://schemas.microsoft.com/office/drawing/2014/main" xmlns="" val="329967540"/>
                    </a:ext>
                  </a:extLst>
                </a:gridCol>
                <a:gridCol w="5743687">
                  <a:extLst>
                    <a:ext uri="{9D8B030D-6E8A-4147-A177-3AD203B41FA5}">
                      <a16:colId xmlns:a16="http://schemas.microsoft.com/office/drawing/2014/main" xmlns="" val="115246862"/>
                    </a:ext>
                  </a:extLst>
                </a:gridCol>
              </a:tblGrid>
              <a:tr h="324036">
                <a:tc>
                  <a:txBody>
                    <a:bodyPr/>
                    <a:lstStyle/>
                    <a:p>
                      <a:pPr algn="ctr" fontAlgn="ctr"/>
                      <a:r>
                        <a:rPr lang="ru-RU" sz="1200" b="1" i="0" u="none" strike="noStrike" dirty="0" smtClean="0">
                          <a:solidFill>
                            <a:schemeClr val="bg1"/>
                          </a:solidFill>
                          <a:effectLst/>
                          <a:latin typeface="Arial" panose="020B0604020202020204" pitchFamily="34" charset="0"/>
                        </a:rPr>
                        <a:t>Было:</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ctr"/>
                      <a:r>
                        <a:rPr lang="ru-RU" sz="1200" b="1" i="0" u="none" strike="noStrike" dirty="0" smtClean="0">
                          <a:solidFill>
                            <a:schemeClr val="bg1"/>
                          </a:solidFill>
                          <a:effectLst/>
                          <a:latin typeface="Arial" panose="020B0604020202020204" pitchFamily="34" charset="0"/>
                        </a:rPr>
                        <a:t>Стало:</a:t>
                      </a:r>
                    </a:p>
                  </a:txBody>
                  <a:tcPr marL="180000" marR="72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xmlns="" val="10000"/>
                  </a:ext>
                </a:extLst>
              </a:tr>
              <a:tr h="377346">
                <a:tc>
                  <a:txBody>
                    <a:bodyPr/>
                    <a:lstStyle/>
                    <a:p>
                      <a:r>
                        <a:rPr lang="ru-RU" sz="1100" dirty="0" smtClean="0">
                          <a:solidFill>
                            <a:schemeClr val="tx1"/>
                          </a:solidFill>
                          <a:latin typeface="+mn-lt"/>
                        </a:rPr>
                        <a:t>9. Работник, ответственный за осуществление производственного контроля, должен иметь:</a:t>
                      </a:r>
                    </a:p>
                    <a:p>
                      <a:r>
                        <a:rPr lang="ru-RU" sz="1100" dirty="0" smtClean="0">
                          <a:solidFill>
                            <a:schemeClr val="tx1"/>
                          </a:solidFill>
                          <a:latin typeface="+mn-lt"/>
                        </a:rPr>
                        <a:t>высшее техническое образование, </a:t>
                      </a:r>
                      <a:r>
                        <a:rPr lang="ru-RU" sz="1100" dirty="0" smtClean="0">
                          <a:solidFill>
                            <a:srgbClr val="FF0000"/>
                          </a:solidFill>
                          <a:latin typeface="+mn-lt"/>
                        </a:rPr>
                        <a:t>соответствующее профилю производственного объекта</a:t>
                      </a:r>
                      <a:r>
                        <a:rPr lang="ru-RU" sz="1100" dirty="0" smtClean="0">
                          <a:solidFill>
                            <a:schemeClr val="tx1"/>
                          </a:solidFill>
                          <a:latin typeface="+mn-lt"/>
                        </a:rPr>
                        <a:t>;</a:t>
                      </a:r>
                    </a:p>
                    <a:p>
                      <a:r>
                        <a:rPr lang="ru-RU" sz="1100" dirty="0" smtClean="0">
                          <a:solidFill>
                            <a:schemeClr val="tx1"/>
                          </a:solidFill>
                          <a:latin typeface="+mn-lt"/>
                        </a:rPr>
                        <a:t>стаж работы не менее 3 лет </a:t>
                      </a:r>
                      <a:r>
                        <a:rPr lang="ru-RU" sz="1100" dirty="0" smtClean="0">
                          <a:solidFill>
                            <a:srgbClr val="FF0000"/>
                          </a:solidFill>
                          <a:latin typeface="+mn-lt"/>
                        </a:rPr>
                        <a:t>на соответствующей работе</a:t>
                      </a:r>
                      <a:r>
                        <a:rPr lang="ru-RU" sz="1100" dirty="0" smtClean="0">
                          <a:solidFill>
                            <a:schemeClr val="tx1"/>
                          </a:solidFill>
                          <a:latin typeface="+mn-lt"/>
                        </a:rPr>
                        <a:t> на опасном производственном объекте отрасли;</a:t>
                      </a:r>
                    </a:p>
                    <a:p>
                      <a:r>
                        <a:rPr lang="ru-RU" sz="1100" dirty="0" smtClean="0">
                          <a:solidFill>
                            <a:schemeClr val="tx1"/>
                          </a:solidFill>
                          <a:latin typeface="+mn-lt"/>
                        </a:rPr>
                        <a:t>удостоверение, подтверждающее прохождение аттестации по промышленной безопасности.</a:t>
                      </a: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ru-RU" sz="1100" b="0" i="0" u="none" strike="noStrike" dirty="0" smtClean="0">
                          <a:solidFill>
                            <a:schemeClr val="tx1"/>
                          </a:solidFill>
                          <a:effectLst/>
                          <a:latin typeface="+mn-lt"/>
                        </a:rPr>
                        <a:t>11. Работники, ответственные за осуществление производственного контроля на опасных производственных объектах I - III класса опасности, должны:</a:t>
                      </a:r>
                    </a:p>
                    <a:p>
                      <a:pPr algn="l" fontAlgn="ctr"/>
                      <a:r>
                        <a:rPr lang="ru-RU" sz="1100" b="0" i="0" u="none" strike="noStrike" dirty="0" smtClean="0">
                          <a:solidFill>
                            <a:schemeClr val="tx1"/>
                          </a:solidFill>
                          <a:effectLst/>
                          <a:latin typeface="+mn-lt"/>
                        </a:rPr>
                        <a:t>иметь высшее техническое образование;</a:t>
                      </a:r>
                    </a:p>
                    <a:p>
                      <a:pPr algn="l" fontAlgn="ctr"/>
                      <a:r>
                        <a:rPr lang="ru-RU" sz="1100" b="0" i="0" u="none" strike="noStrike" dirty="0" smtClean="0">
                          <a:solidFill>
                            <a:schemeClr val="tx1"/>
                          </a:solidFill>
                          <a:effectLst/>
                          <a:latin typeface="+mn-lt"/>
                        </a:rPr>
                        <a:t>иметь стаж работы на опасном производственном объекте отрасли не менее 3 лет;</a:t>
                      </a:r>
                    </a:p>
                    <a:p>
                      <a:pPr algn="l" fontAlgn="ctr"/>
                      <a:r>
                        <a:rPr lang="ru-RU" sz="1100" b="0" i="0" u="none" strike="noStrike" dirty="0" smtClean="0">
                          <a:solidFill>
                            <a:schemeClr val="tx1"/>
                          </a:solidFill>
                          <a:effectLst/>
                          <a:latin typeface="+mn-lt"/>
                        </a:rPr>
                        <a:t>не реже одного раза в 5 лет проходить аттестацию в области промышленной безопасности;</a:t>
                      </a:r>
                    </a:p>
                    <a:p>
                      <a:pPr algn="l" fontAlgn="ctr"/>
                      <a:r>
                        <a:rPr lang="ru-RU" sz="1100" b="0" i="0" u="none" strike="noStrike" dirty="0" smtClean="0">
                          <a:solidFill>
                            <a:srgbClr val="00B050"/>
                          </a:solidFill>
                          <a:effectLst/>
                          <a:latin typeface="+mn-lt"/>
                        </a:rPr>
                        <a:t>не реже одного раза в 5 лет получать дополнительное профессиональное образование в области промышленной безопасности.</a:t>
                      </a:r>
                    </a:p>
                    <a:p>
                      <a:pPr algn="l" fontAlgn="ctr"/>
                      <a:r>
                        <a:rPr lang="ru-RU" sz="1100" b="0" i="0" u="none" strike="noStrike" dirty="0" smtClean="0">
                          <a:solidFill>
                            <a:schemeClr val="tx1"/>
                          </a:solidFill>
                          <a:effectLst/>
                          <a:latin typeface="+mn-lt"/>
                        </a:rPr>
                        <a:t>12. Работники, ответственные за осуществление производственного контроля на опасных производственных объектах IV класса опасности, должны:</a:t>
                      </a:r>
                    </a:p>
                    <a:p>
                      <a:pPr algn="l" fontAlgn="ctr"/>
                      <a:r>
                        <a:rPr lang="ru-RU" sz="1100" b="0" i="0" u="none" strike="noStrike" dirty="0" smtClean="0">
                          <a:solidFill>
                            <a:schemeClr val="tx1"/>
                          </a:solidFill>
                          <a:effectLst/>
                          <a:latin typeface="+mn-lt"/>
                        </a:rPr>
                        <a:t>иметь высшее техническое образование </a:t>
                      </a:r>
                      <a:r>
                        <a:rPr lang="ru-RU" sz="1100" b="0" i="0" u="none" strike="noStrike" dirty="0" smtClean="0">
                          <a:solidFill>
                            <a:srgbClr val="00B050"/>
                          </a:solidFill>
                          <a:effectLst/>
                          <a:latin typeface="+mn-lt"/>
                        </a:rPr>
                        <a:t>и дополнительное профессиональное образование в области промышленной безопасности;</a:t>
                      </a:r>
                    </a:p>
                    <a:p>
                      <a:pPr algn="l" fontAlgn="ctr"/>
                      <a:r>
                        <a:rPr lang="ru-RU" sz="1100" b="0" i="0" u="none" strike="noStrike" dirty="0" smtClean="0">
                          <a:solidFill>
                            <a:schemeClr val="tx1"/>
                          </a:solidFill>
                          <a:effectLst/>
                          <a:latin typeface="+mn-lt"/>
                        </a:rPr>
                        <a:t>иметь стаж работы на опасном производственном объекте отрасли не менее 3 лет;</a:t>
                      </a:r>
                    </a:p>
                    <a:p>
                      <a:pPr algn="l" fontAlgn="ctr"/>
                      <a:r>
                        <a:rPr lang="ru-RU" sz="1100" b="0" i="0" u="none" strike="noStrike" dirty="0" smtClean="0">
                          <a:solidFill>
                            <a:schemeClr val="tx1"/>
                          </a:solidFill>
                          <a:effectLst/>
                          <a:latin typeface="+mn-lt"/>
                        </a:rPr>
                        <a:t>не реже одного раза в 5 лет проходить аттестацию в области промышленной безопасности.</a:t>
                      </a: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937319034"/>
                  </a:ext>
                </a:extLst>
              </a:tr>
              <a:tr h="360591">
                <a:tc>
                  <a:txBody>
                    <a:bodyPr/>
                    <a:lstStyle/>
                    <a:p>
                      <a:r>
                        <a:rPr lang="ru-RU" sz="1100" dirty="0" smtClean="0">
                          <a:solidFill>
                            <a:schemeClr val="tx1"/>
                          </a:solidFill>
                          <a:latin typeface="+mn-lt"/>
                        </a:rPr>
                        <a:t>10. Обязанности и права работника, ответственного за осуществление производственного контроля, </a:t>
                      </a:r>
                      <a:r>
                        <a:rPr lang="ru-RU" sz="1100" dirty="0" err="1" smtClean="0">
                          <a:solidFill>
                            <a:schemeClr val="tx1"/>
                          </a:solidFill>
                          <a:latin typeface="+mn-lt"/>
                        </a:rPr>
                        <a:t>редеопляются</a:t>
                      </a:r>
                      <a:r>
                        <a:rPr lang="ru-RU" sz="1100" dirty="0" smtClean="0">
                          <a:solidFill>
                            <a:schemeClr val="tx1"/>
                          </a:solidFill>
                          <a:latin typeface="+mn-lt"/>
                        </a:rPr>
                        <a:t> в положении о производственном контроле, утверждаемом руководителем эксплуатирующей организации, а также в должностной инструкции </a:t>
                      </a:r>
                      <a:r>
                        <a:rPr lang="ru-RU" sz="1100" dirty="0" smtClean="0">
                          <a:solidFill>
                            <a:srgbClr val="FF0000"/>
                          </a:solidFill>
                          <a:latin typeface="+mn-lt"/>
                        </a:rPr>
                        <a:t>и</a:t>
                      </a:r>
                      <a:r>
                        <a:rPr lang="ru-RU" sz="1100" dirty="0" smtClean="0">
                          <a:solidFill>
                            <a:schemeClr val="tx1"/>
                          </a:solidFill>
                          <a:latin typeface="+mn-lt"/>
                        </a:rPr>
                        <a:t> заключаемом с этим работником договоре (контракте).</a:t>
                      </a: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ru-RU" sz="1100" b="0" i="0" u="none" strike="noStrike" dirty="0" smtClean="0">
                          <a:solidFill>
                            <a:schemeClr val="tx1"/>
                          </a:solidFill>
                          <a:effectLst/>
                          <a:latin typeface="+mn-lt"/>
                        </a:rPr>
                        <a:t>13. Обязанности и права работников, на которых возложены функции лиц, ответственных за организацию и осуществление производственного контроля, определяются в положении о производственном контроле, а также в должностных инструкциях </a:t>
                      </a:r>
                      <a:r>
                        <a:rPr lang="ru-RU" sz="1100" b="0" i="0" u="none" strike="noStrike" dirty="0" smtClean="0">
                          <a:solidFill>
                            <a:srgbClr val="00B050"/>
                          </a:solidFill>
                          <a:effectLst/>
                          <a:latin typeface="+mn-lt"/>
                        </a:rPr>
                        <a:t>или</a:t>
                      </a:r>
                      <a:r>
                        <a:rPr lang="ru-RU" sz="1100" b="0" i="0" u="none" strike="noStrike" dirty="0" smtClean="0">
                          <a:solidFill>
                            <a:schemeClr val="tx1"/>
                          </a:solidFill>
                          <a:effectLst/>
                          <a:latin typeface="+mn-lt"/>
                        </a:rPr>
                        <a:t> заключаемых с этими работниками договорах (контрактах).</a:t>
                      </a: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518278810"/>
                  </a:ext>
                </a:extLst>
              </a:tr>
              <a:tr h="305736">
                <a:tc>
                  <a:txBody>
                    <a:bodyPr/>
                    <a:lstStyle/>
                    <a:p>
                      <a:r>
                        <a:rPr lang="ru-RU" sz="1100" dirty="0" smtClean="0">
                          <a:solidFill>
                            <a:schemeClr val="tx1"/>
                          </a:solidFill>
                        </a:rPr>
                        <a:t>11. Работник, ответственный за осуществление производственного контроля, </a:t>
                      </a:r>
                      <a:r>
                        <a:rPr lang="ru-RU" sz="1100" dirty="0" smtClean="0">
                          <a:solidFill>
                            <a:srgbClr val="FF0000"/>
                          </a:solidFill>
                        </a:rPr>
                        <a:t>обязан:</a:t>
                      </a:r>
                    </a:p>
                    <a:p>
                      <a:r>
                        <a:rPr lang="ru-RU" sz="1100" dirty="0" smtClean="0">
                          <a:solidFill>
                            <a:schemeClr val="tx1"/>
                          </a:solidFill>
                        </a:rPr>
                        <a:t>д) организовывать разработку планов мероприятий по локализации и ликвидации последствий аварий на опасных производственных объектах I, II или III классов опасности;</a:t>
                      </a:r>
                    </a:p>
                    <a:p>
                      <a:r>
                        <a:rPr lang="ru-RU" sz="1100" dirty="0" smtClean="0">
                          <a:solidFill>
                            <a:schemeClr val="tx1"/>
                          </a:solidFill>
                        </a:rPr>
                        <a:t>е) организовывать работу по подготовке проведения экспертизы промышленной безопасности;</a:t>
                      </a:r>
                    </a:p>
                    <a:p>
                      <a:r>
                        <a:rPr lang="ru-RU" sz="1100" dirty="0" smtClean="0">
                          <a:solidFill>
                            <a:schemeClr val="tx1"/>
                          </a:solidFill>
                        </a:rPr>
                        <a:t>и) организовывать подготовку и аттестацию работников в области промышленной безопасности</a:t>
                      </a: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u-RU" sz="1100" dirty="0" smtClean="0">
                          <a:solidFill>
                            <a:schemeClr val="tx1"/>
                          </a:solidFill>
                        </a:rPr>
                        <a:t>15. Работник, на которого возложены функции лица, ответственного за осуществление производственного контроля, </a:t>
                      </a:r>
                      <a:r>
                        <a:rPr lang="ru-RU" sz="1100" dirty="0" smtClean="0">
                          <a:solidFill>
                            <a:srgbClr val="00B050"/>
                          </a:solidFill>
                        </a:rPr>
                        <a:t>обеспечивает контроль за:</a:t>
                      </a:r>
                    </a:p>
                    <a:p>
                      <a:r>
                        <a:rPr lang="ru-RU" sz="1100" dirty="0" smtClean="0">
                          <a:solidFill>
                            <a:schemeClr val="tx1"/>
                          </a:solidFill>
                        </a:rPr>
                        <a:t>ж) разработкой планов мероприятий по локализации и ликвидации последствий аварий на опасных производственных объектах I, II или III классов опасности;</a:t>
                      </a:r>
                    </a:p>
                    <a:p>
                      <a:r>
                        <a:rPr lang="ru-RU" sz="1100" dirty="0" smtClean="0">
                          <a:solidFill>
                            <a:schemeClr val="tx1"/>
                          </a:solidFill>
                        </a:rPr>
                        <a:t>з) проведением экспертизы промышленной безопасности;</a:t>
                      </a:r>
                    </a:p>
                    <a:p>
                      <a:r>
                        <a:rPr lang="ru-RU" sz="1100" dirty="0" smtClean="0">
                          <a:solidFill>
                            <a:schemeClr val="tx1"/>
                          </a:solidFill>
                        </a:rPr>
                        <a:t>и) организацией и проведением подготовки и аттестации работников в области промышленной безопасности.</a:t>
                      </a: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573035141"/>
                  </a:ext>
                </a:extLst>
              </a:tr>
            </a:tbl>
          </a:graphicData>
        </a:graphic>
      </p:graphicFrame>
      <p:graphicFrame>
        <p:nvGraphicFramePr>
          <p:cNvPr id="78" name="Object 77" hidden="1"/>
          <p:cNvGraphicFramePr>
            <a:graphicFrameLocks noChangeAspect="1"/>
          </p:cNvGraphicFramePr>
          <p:nvPr>
            <p:custDataLst>
              <p:tags r:id="rId2"/>
            </p:custDataLst>
          </p:nvPr>
        </p:nvGraphicFramePr>
        <p:xfrm>
          <a:off x="1525895" y="1625"/>
          <a:ext cx="1619" cy="1619"/>
        </p:xfrm>
        <a:graphic>
          <a:graphicData uri="http://schemas.openxmlformats.org/presentationml/2006/ole">
            <mc:AlternateContent xmlns:mc="http://schemas.openxmlformats.org/markup-compatibility/2006">
              <mc:Choice xmlns:v="urn:schemas-microsoft-com:vml" Requires="v">
                <p:oleObj spid="_x0000_s16420" name="think-cell Slide" r:id="rId4" imgW="451" imgH="450" progId="TCLayout.ActiveDocument.1">
                  <p:embed/>
                </p:oleObj>
              </mc:Choice>
              <mc:Fallback>
                <p:oleObj name="think-cell Slide" r:id="rId4" imgW="451" imgH="450" progId="TCLayout.ActiveDocument.1">
                  <p:embed/>
                  <p:pic>
                    <p:nvPicPr>
                      <p:cNvPr id="78" name="Object 77" hidden="1"/>
                      <p:cNvPicPr/>
                      <p:nvPr/>
                    </p:nvPicPr>
                    <p:blipFill>
                      <a:blip r:embed="rId5"/>
                      <a:stretch>
                        <a:fillRect/>
                      </a:stretch>
                    </p:blipFill>
                    <p:spPr>
                      <a:xfrm>
                        <a:off x="1525895" y="1625"/>
                        <a:ext cx="1619" cy="1619"/>
                      </a:xfrm>
                      <a:prstGeom prst="rect">
                        <a:avLst/>
                      </a:prstGeom>
                    </p:spPr>
                  </p:pic>
                </p:oleObj>
              </mc:Fallback>
            </mc:AlternateContent>
          </a:graphicData>
        </a:graphic>
      </p:graphicFrame>
      <p:sp>
        <p:nvSpPr>
          <p:cNvPr id="9" name="Номер слайда 1">
            <a:extLst>
              <a:ext uri="{FF2B5EF4-FFF2-40B4-BE49-F238E27FC236}">
                <a16:creationId xmlns:a16="http://schemas.microsoft.com/office/drawing/2014/main" xmlns="" id="{6B126199-0999-F948-B673-C2DEF9086644}"/>
              </a:ext>
            </a:extLst>
          </p:cNvPr>
          <p:cNvSpPr>
            <a:spLocks noGrp="1"/>
          </p:cNvSpPr>
          <p:nvPr>
            <p:ph type="sldNum" sz="quarter" idx="10"/>
          </p:nvPr>
        </p:nvSpPr>
        <p:spPr/>
        <p:txBody>
          <a:bodyPr/>
          <a:lstStyle/>
          <a:p>
            <a:fld id="{A629F11A-CAD2-4FD2-9793-0DC6E98D19B3}" type="slidenum">
              <a:rPr lang="ru-RU" smtClean="0"/>
              <a:pPr/>
              <a:t>10</a:t>
            </a:fld>
            <a:endParaRPr lang="ru-RU" dirty="0"/>
          </a:p>
        </p:txBody>
      </p:sp>
      <p:sp>
        <p:nvSpPr>
          <p:cNvPr id="4" name="Title 3"/>
          <p:cNvSpPr>
            <a:spLocks noGrp="1"/>
          </p:cNvSpPr>
          <p:nvPr>
            <p:ph type="title"/>
          </p:nvPr>
        </p:nvSpPr>
        <p:spPr>
          <a:xfrm>
            <a:off x="407989" y="59029"/>
            <a:ext cx="10379284" cy="978148"/>
          </a:xfrm>
        </p:spPr>
        <p:txBody>
          <a:bodyPr/>
          <a:lstStyle/>
          <a:p>
            <a:r>
              <a:rPr lang="ru-RU" sz="1800" dirty="0" smtClean="0"/>
              <a:t>Было: </a:t>
            </a:r>
            <a:r>
              <a:rPr lang="ru-RU" sz="1800" dirty="0"/>
              <a:t>ППРФ № 263. Правила организации и осуществления производственного контроля за соблюдением требований промышленной безопасности на ОПО</a:t>
            </a:r>
            <a:br>
              <a:rPr lang="ru-RU" sz="1800" dirty="0"/>
            </a:br>
            <a:r>
              <a:rPr lang="ru-RU" sz="1800" dirty="0"/>
              <a:t>Стало: ППРФ </a:t>
            </a:r>
            <a:r>
              <a:rPr lang="ru-RU" sz="1800" dirty="0" smtClean="0"/>
              <a:t>№ </a:t>
            </a:r>
            <a:r>
              <a:rPr lang="ru-RU" sz="1800" dirty="0"/>
              <a:t>2168. Правила организации и осуществления производственного контроля за соблюдением требований промышленной </a:t>
            </a:r>
            <a:r>
              <a:rPr lang="ru-RU" sz="1800" dirty="0" smtClean="0"/>
              <a:t>безопасности (3 из 4)</a:t>
            </a:r>
            <a:endParaRPr lang="ru-RU" sz="1800" dirty="0"/>
          </a:p>
        </p:txBody>
      </p:sp>
      <p:sp>
        <p:nvSpPr>
          <p:cNvPr id="6" name="Прямоугольник 5"/>
          <p:cNvSpPr/>
          <p:nvPr/>
        </p:nvSpPr>
        <p:spPr>
          <a:xfrm>
            <a:off x="11054995" y="146407"/>
            <a:ext cx="1068512" cy="729465"/>
          </a:xfrm>
          <a:prstGeom prst="rect">
            <a:avLst/>
          </a:prstGeom>
          <a:solidFill>
            <a:schemeClr val="bg1"/>
          </a:solidFill>
          <a:ln w="9525">
            <a:noFill/>
            <a:miter lim="800000"/>
            <a:headEnd/>
            <a:tailEn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defTabSz="895350">
              <a:spcAft>
                <a:spcPts val="600"/>
              </a:spcAft>
              <a:buClr>
                <a:schemeClr val="accent1"/>
              </a:buClr>
              <a:buFont typeface="Wingdings" panose="05000000000000000000" pitchFamily="2" charset="2"/>
              <a:buNone/>
            </a:pPr>
            <a:endParaRPr lang="ru-RU" sz="1200" dirty="0" err="1" smtClean="0">
              <a:solidFill>
                <a:schemeClr val="bg1"/>
              </a:solidFill>
            </a:endParaRPr>
          </a:p>
        </p:txBody>
      </p:sp>
    </p:spTree>
    <p:extLst>
      <p:ext uri="{BB962C8B-B14F-4D97-AF65-F5344CB8AC3E}">
        <p14:creationId xmlns:p14="http://schemas.microsoft.com/office/powerpoint/2010/main" val="111096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8" name="Таблица 167">
            <a:extLst>
              <a:ext uri="{FF2B5EF4-FFF2-40B4-BE49-F238E27FC236}">
                <a16:creationId xmlns:a16="http://schemas.microsoft.com/office/drawing/2014/main" xmlns="" id="{2F7EDEB9-4410-B941-802F-EEBE0CC2EFB7}"/>
              </a:ext>
            </a:extLst>
          </p:cNvPr>
          <p:cNvGraphicFramePr>
            <a:graphicFrameLocks noGrp="1"/>
          </p:cNvGraphicFramePr>
          <p:nvPr>
            <p:extLst>
              <p:ext uri="{D42A27DB-BD31-4B8C-83A1-F6EECF244321}">
                <p14:modId xmlns:p14="http://schemas.microsoft.com/office/powerpoint/2010/main" val="3780835897"/>
              </p:ext>
            </p:extLst>
          </p:nvPr>
        </p:nvGraphicFramePr>
        <p:xfrm>
          <a:off x="407988" y="1144107"/>
          <a:ext cx="11412650" cy="2479716"/>
        </p:xfrm>
        <a:graphic>
          <a:graphicData uri="http://schemas.openxmlformats.org/drawingml/2006/table">
            <a:tbl>
              <a:tblPr firstRow="1" bandRow="1">
                <a:tableStyleId>{93296810-A885-4BE3-A3E7-6D5BEEA58F35}</a:tableStyleId>
              </a:tblPr>
              <a:tblGrid>
                <a:gridCol w="5668963">
                  <a:extLst>
                    <a:ext uri="{9D8B030D-6E8A-4147-A177-3AD203B41FA5}">
                      <a16:colId xmlns:a16="http://schemas.microsoft.com/office/drawing/2014/main" xmlns="" val="329967540"/>
                    </a:ext>
                  </a:extLst>
                </a:gridCol>
                <a:gridCol w="5743687">
                  <a:extLst>
                    <a:ext uri="{9D8B030D-6E8A-4147-A177-3AD203B41FA5}">
                      <a16:colId xmlns:a16="http://schemas.microsoft.com/office/drawing/2014/main" xmlns="" val="115246862"/>
                    </a:ext>
                  </a:extLst>
                </a:gridCol>
              </a:tblGrid>
              <a:tr h="324036">
                <a:tc>
                  <a:txBody>
                    <a:bodyPr/>
                    <a:lstStyle/>
                    <a:p>
                      <a:pPr algn="ctr" fontAlgn="ctr"/>
                      <a:r>
                        <a:rPr lang="ru-RU" sz="1200" b="1" i="0" u="none" strike="noStrike" dirty="0" smtClean="0">
                          <a:solidFill>
                            <a:schemeClr val="bg1"/>
                          </a:solidFill>
                          <a:effectLst/>
                          <a:latin typeface="Arial" panose="020B0604020202020204" pitchFamily="34" charset="0"/>
                        </a:rPr>
                        <a:t>Было:</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ctr"/>
                      <a:r>
                        <a:rPr lang="ru-RU" sz="1200" b="1" i="0" u="none" strike="noStrike" dirty="0" smtClean="0">
                          <a:solidFill>
                            <a:schemeClr val="bg1"/>
                          </a:solidFill>
                          <a:effectLst/>
                          <a:latin typeface="Arial" panose="020B0604020202020204" pitchFamily="34" charset="0"/>
                        </a:rPr>
                        <a:t>Стало:</a:t>
                      </a:r>
                    </a:p>
                  </a:txBody>
                  <a:tcPr marL="180000" marR="72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xmlns="" val="10000"/>
                  </a:ext>
                </a:extLst>
              </a:tr>
              <a:tr h="377346">
                <a:tc>
                  <a:txBody>
                    <a:bodyPr/>
                    <a:lstStyle/>
                    <a:p>
                      <a:endParaRPr lang="ru-RU" sz="1100" dirty="0" smtClean="0">
                        <a:solidFill>
                          <a:schemeClr val="tx1"/>
                        </a:solidFill>
                        <a:latin typeface="+mn-lt"/>
                      </a:endParaRP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ru-RU" sz="1100" b="0" i="0" u="none" strike="noStrike" dirty="0" smtClean="0">
                          <a:solidFill>
                            <a:schemeClr val="tx1"/>
                          </a:solidFill>
                          <a:effectLst/>
                          <a:latin typeface="+mn-lt"/>
                        </a:rPr>
                        <a:t>16. Работник, на которого возложены функции лица, ответственного за осуществление производственного контроля, имеет право:</a:t>
                      </a:r>
                    </a:p>
                    <a:p>
                      <a:pPr algn="l" fontAlgn="ctr"/>
                      <a:r>
                        <a:rPr lang="ru-RU" sz="1100" b="0" i="0" u="none" strike="noStrike" dirty="0" smtClean="0">
                          <a:solidFill>
                            <a:srgbClr val="00B050"/>
                          </a:solidFill>
                          <a:effectLst/>
                          <a:latin typeface="+mn-lt"/>
                        </a:rPr>
                        <a:t>е) приостанавливать работу технических устройств в случае выявления нарушений требований промышленной безопасности, которые могут привести к аварии, инциденту или несчастному случаю на опасном производственном объекте;</a:t>
                      </a:r>
                    </a:p>
                    <a:p>
                      <a:pPr algn="l" fontAlgn="ctr"/>
                      <a:r>
                        <a:rPr lang="ru-RU" sz="1100" b="0" i="0" u="none" strike="noStrike" dirty="0" smtClean="0">
                          <a:solidFill>
                            <a:srgbClr val="00B050"/>
                          </a:solidFill>
                          <a:effectLst/>
                          <a:latin typeface="+mn-lt"/>
                        </a:rPr>
                        <a:t>ж) участвовать в работе по подготовке проведения экспертизы промышленной безопасности.</a:t>
                      </a: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937319034"/>
                  </a:ext>
                </a:extLst>
              </a:tr>
              <a:tr h="360591">
                <a:tc>
                  <a:txBody>
                    <a:bodyPr/>
                    <a:lstStyle/>
                    <a:p>
                      <a:r>
                        <a:rPr lang="ru-RU" sz="1100" dirty="0" smtClean="0">
                          <a:solidFill>
                            <a:schemeClr val="tx1"/>
                          </a:solidFill>
                          <a:latin typeface="+mn-lt"/>
                        </a:rPr>
                        <a:t>15. В состав сведений об организации производственного контроля включается следующая информация:</a:t>
                      </a:r>
                    </a:p>
                    <a:p>
                      <a:r>
                        <a:rPr lang="ru-RU" sz="1100" dirty="0" smtClean="0">
                          <a:solidFill>
                            <a:srgbClr val="FF0000"/>
                          </a:solidFill>
                          <a:latin typeface="+mn-lt"/>
                        </a:rPr>
                        <a:t>н) подготовка и аттестация руководителей, специалистов и других работников, занятых на опасных производственных объектах, в области промышленной безопасности.</a:t>
                      </a: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ru-RU" sz="1100" b="0" i="0" u="none" strike="noStrike" dirty="0" smtClean="0">
                        <a:solidFill>
                          <a:schemeClr val="tx1"/>
                        </a:solidFill>
                        <a:effectLst/>
                        <a:latin typeface="+mn-lt"/>
                      </a:endParaRP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518278810"/>
                  </a:ext>
                </a:extLst>
              </a:tr>
            </a:tbl>
          </a:graphicData>
        </a:graphic>
      </p:graphicFrame>
      <p:graphicFrame>
        <p:nvGraphicFramePr>
          <p:cNvPr id="78" name="Object 77" hidden="1"/>
          <p:cNvGraphicFramePr>
            <a:graphicFrameLocks noChangeAspect="1"/>
          </p:cNvGraphicFramePr>
          <p:nvPr>
            <p:custDataLst>
              <p:tags r:id="rId2"/>
            </p:custDataLst>
          </p:nvPr>
        </p:nvGraphicFramePr>
        <p:xfrm>
          <a:off x="1525895" y="1625"/>
          <a:ext cx="1619" cy="1619"/>
        </p:xfrm>
        <a:graphic>
          <a:graphicData uri="http://schemas.openxmlformats.org/presentationml/2006/ole">
            <mc:AlternateContent xmlns:mc="http://schemas.openxmlformats.org/markup-compatibility/2006">
              <mc:Choice xmlns:v="urn:schemas-microsoft-com:vml" Requires="v">
                <p:oleObj spid="_x0000_s17439" name="think-cell Slide" r:id="rId4" imgW="451" imgH="450" progId="TCLayout.ActiveDocument.1">
                  <p:embed/>
                </p:oleObj>
              </mc:Choice>
              <mc:Fallback>
                <p:oleObj name="think-cell Slide" r:id="rId4" imgW="451" imgH="450" progId="TCLayout.ActiveDocument.1">
                  <p:embed/>
                  <p:pic>
                    <p:nvPicPr>
                      <p:cNvPr id="78" name="Object 77" hidden="1"/>
                      <p:cNvPicPr/>
                      <p:nvPr/>
                    </p:nvPicPr>
                    <p:blipFill>
                      <a:blip r:embed="rId5"/>
                      <a:stretch>
                        <a:fillRect/>
                      </a:stretch>
                    </p:blipFill>
                    <p:spPr>
                      <a:xfrm>
                        <a:off x="1525895" y="1625"/>
                        <a:ext cx="1619" cy="1619"/>
                      </a:xfrm>
                      <a:prstGeom prst="rect">
                        <a:avLst/>
                      </a:prstGeom>
                    </p:spPr>
                  </p:pic>
                </p:oleObj>
              </mc:Fallback>
            </mc:AlternateContent>
          </a:graphicData>
        </a:graphic>
      </p:graphicFrame>
      <p:sp>
        <p:nvSpPr>
          <p:cNvPr id="9" name="Номер слайда 1">
            <a:extLst>
              <a:ext uri="{FF2B5EF4-FFF2-40B4-BE49-F238E27FC236}">
                <a16:creationId xmlns:a16="http://schemas.microsoft.com/office/drawing/2014/main" xmlns="" id="{6B126199-0999-F948-B673-C2DEF9086644}"/>
              </a:ext>
            </a:extLst>
          </p:cNvPr>
          <p:cNvSpPr>
            <a:spLocks noGrp="1"/>
          </p:cNvSpPr>
          <p:nvPr>
            <p:ph type="sldNum" sz="quarter" idx="10"/>
          </p:nvPr>
        </p:nvSpPr>
        <p:spPr/>
        <p:txBody>
          <a:bodyPr/>
          <a:lstStyle/>
          <a:p>
            <a:fld id="{A629F11A-CAD2-4FD2-9793-0DC6E98D19B3}" type="slidenum">
              <a:rPr lang="ru-RU" smtClean="0"/>
              <a:pPr/>
              <a:t>11</a:t>
            </a:fld>
            <a:endParaRPr lang="ru-RU" dirty="0"/>
          </a:p>
        </p:txBody>
      </p:sp>
      <p:sp>
        <p:nvSpPr>
          <p:cNvPr id="4" name="Title 3"/>
          <p:cNvSpPr>
            <a:spLocks noGrp="1"/>
          </p:cNvSpPr>
          <p:nvPr>
            <p:ph type="title"/>
          </p:nvPr>
        </p:nvSpPr>
        <p:spPr>
          <a:xfrm>
            <a:off x="407989" y="59029"/>
            <a:ext cx="10379284" cy="978148"/>
          </a:xfrm>
        </p:spPr>
        <p:txBody>
          <a:bodyPr/>
          <a:lstStyle/>
          <a:p>
            <a:r>
              <a:rPr lang="ru-RU" sz="1800" dirty="0" smtClean="0"/>
              <a:t>Было: </a:t>
            </a:r>
            <a:r>
              <a:rPr lang="ru-RU" sz="1800" dirty="0"/>
              <a:t>ППРФ № 263. Правила организации и осуществления производственного контроля за соблюдением требований промышленной безопасности на ОПО</a:t>
            </a:r>
            <a:br>
              <a:rPr lang="ru-RU" sz="1800" dirty="0"/>
            </a:br>
            <a:r>
              <a:rPr lang="ru-RU" sz="1800" dirty="0"/>
              <a:t>Стало: ППРФ </a:t>
            </a:r>
            <a:r>
              <a:rPr lang="ru-RU" sz="1800" dirty="0" smtClean="0"/>
              <a:t>№ </a:t>
            </a:r>
            <a:r>
              <a:rPr lang="ru-RU" sz="1800" dirty="0"/>
              <a:t>2168. Правила организации и осуществления производственного контроля за соблюдением требований промышленной </a:t>
            </a:r>
            <a:r>
              <a:rPr lang="ru-RU" sz="1800" dirty="0" smtClean="0"/>
              <a:t>безопасности (4 из 4)</a:t>
            </a:r>
            <a:endParaRPr lang="ru-RU" sz="1800" dirty="0"/>
          </a:p>
        </p:txBody>
      </p:sp>
      <p:sp>
        <p:nvSpPr>
          <p:cNvPr id="6" name="Прямоугольник 5"/>
          <p:cNvSpPr/>
          <p:nvPr/>
        </p:nvSpPr>
        <p:spPr>
          <a:xfrm>
            <a:off x="11054995" y="146407"/>
            <a:ext cx="1068512" cy="729465"/>
          </a:xfrm>
          <a:prstGeom prst="rect">
            <a:avLst/>
          </a:prstGeom>
          <a:solidFill>
            <a:schemeClr val="bg1"/>
          </a:solidFill>
          <a:ln w="9525">
            <a:noFill/>
            <a:miter lim="800000"/>
            <a:headEnd/>
            <a:tailEn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defTabSz="895350">
              <a:spcAft>
                <a:spcPts val="600"/>
              </a:spcAft>
              <a:buClr>
                <a:schemeClr val="accent1"/>
              </a:buClr>
              <a:buFont typeface="Wingdings" panose="05000000000000000000" pitchFamily="2" charset="2"/>
              <a:buNone/>
            </a:pPr>
            <a:endParaRPr lang="ru-RU" sz="1200" dirty="0" err="1" smtClean="0">
              <a:solidFill>
                <a:schemeClr val="bg1"/>
              </a:solidFill>
            </a:endParaRPr>
          </a:p>
        </p:txBody>
      </p:sp>
    </p:spTree>
    <p:extLst>
      <p:ext uri="{BB962C8B-B14F-4D97-AF65-F5344CB8AC3E}">
        <p14:creationId xmlns:p14="http://schemas.microsoft.com/office/powerpoint/2010/main" val="1687482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8" name="Таблица 167">
            <a:extLst>
              <a:ext uri="{FF2B5EF4-FFF2-40B4-BE49-F238E27FC236}">
                <a16:creationId xmlns:a16="http://schemas.microsoft.com/office/drawing/2014/main" xmlns="" id="{2F7EDEB9-4410-B941-802F-EEBE0CC2EFB7}"/>
              </a:ext>
            </a:extLst>
          </p:cNvPr>
          <p:cNvGraphicFramePr>
            <a:graphicFrameLocks noGrp="1"/>
          </p:cNvGraphicFramePr>
          <p:nvPr>
            <p:extLst>
              <p:ext uri="{D42A27DB-BD31-4B8C-83A1-F6EECF244321}">
                <p14:modId xmlns:p14="http://schemas.microsoft.com/office/powerpoint/2010/main" val="1284975876"/>
              </p:ext>
            </p:extLst>
          </p:nvPr>
        </p:nvGraphicFramePr>
        <p:xfrm>
          <a:off x="407988" y="1366468"/>
          <a:ext cx="11412650" cy="4994316"/>
        </p:xfrm>
        <a:graphic>
          <a:graphicData uri="http://schemas.openxmlformats.org/drawingml/2006/table">
            <a:tbl>
              <a:tblPr firstRow="1" bandRow="1">
                <a:tableStyleId>{93296810-A885-4BE3-A3E7-6D5BEEA58F35}</a:tableStyleId>
              </a:tblPr>
              <a:tblGrid>
                <a:gridCol w="5668963">
                  <a:extLst>
                    <a:ext uri="{9D8B030D-6E8A-4147-A177-3AD203B41FA5}">
                      <a16:colId xmlns:a16="http://schemas.microsoft.com/office/drawing/2014/main" xmlns="" val="329967540"/>
                    </a:ext>
                  </a:extLst>
                </a:gridCol>
                <a:gridCol w="5743687">
                  <a:extLst>
                    <a:ext uri="{9D8B030D-6E8A-4147-A177-3AD203B41FA5}">
                      <a16:colId xmlns:a16="http://schemas.microsoft.com/office/drawing/2014/main" xmlns="" val="115246862"/>
                    </a:ext>
                  </a:extLst>
                </a:gridCol>
              </a:tblGrid>
              <a:tr h="324036">
                <a:tc>
                  <a:txBody>
                    <a:bodyPr/>
                    <a:lstStyle/>
                    <a:p>
                      <a:pPr algn="ctr" fontAlgn="ctr"/>
                      <a:r>
                        <a:rPr lang="ru-RU" sz="1200" b="1" i="0" u="none" strike="noStrike" dirty="0" smtClean="0">
                          <a:solidFill>
                            <a:schemeClr val="bg1"/>
                          </a:solidFill>
                          <a:effectLst/>
                          <a:latin typeface="Arial" panose="020B0604020202020204" pitchFamily="34" charset="0"/>
                        </a:rPr>
                        <a:t>Было:</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ctr"/>
                      <a:r>
                        <a:rPr lang="ru-RU" sz="1200" b="1" i="0" u="none" strike="noStrike" dirty="0" smtClean="0">
                          <a:solidFill>
                            <a:schemeClr val="bg1"/>
                          </a:solidFill>
                          <a:effectLst/>
                          <a:latin typeface="Arial" panose="020B0604020202020204" pitchFamily="34" charset="0"/>
                        </a:rPr>
                        <a:t>Стало:</a:t>
                      </a:r>
                    </a:p>
                  </a:txBody>
                  <a:tcPr marL="180000" marR="72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xmlns="" val="10000"/>
                  </a:ext>
                </a:extLst>
              </a:tr>
              <a:tr h="377346">
                <a:tc>
                  <a:txBody>
                    <a:bodyPr/>
                    <a:lstStyle/>
                    <a:p>
                      <a:r>
                        <a:rPr lang="ru-RU" sz="1100" dirty="0" smtClean="0">
                          <a:latin typeface="+mn-lt"/>
                        </a:rPr>
                        <a:t>6. Электронные документы могут содержать вложения, которые должны быть представлены в виде файлов следующих форматов:</a:t>
                      </a:r>
                    </a:p>
                    <a:p>
                      <a:r>
                        <a:rPr lang="ru-RU" sz="1100" dirty="0" smtClean="0">
                          <a:latin typeface="+mn-lt"/>
                        </a:rPr>
                        <a:t>…</a:t>
                      </a:r>
                    </a:p>
                    <a:p>
                      <a:r>
                        <a:rPr lang="ru-RU" sz="1100" dirty="0" smtClean="0">
                          <a:latin typeface="+mn-lt"/>
                        </a:rPr>
                        <a:t>Общий объем вложений не должен превышать </a:t>
                      </a:r>
                      <a:r>
                        <a:rPr lang="ru-RU" sz="1100" dirty="0" smtClean="0">
                          <a:solidFill>
                            <a:srgbClr val="FF0000"/>
                          </a:solidFill>
                          <a:latin typeface="+mn-lt"/>
                        </a:rPr>
                        <a:t>5 мегабайт</a:t>
                      </a:r>
                      <a:r>
                        <a:rPr lang="ru-RU" sz="1100" dirty="0" smtClean="0">
                          <a:latin typeface="+mn-lt"/>
                        </a:rPr>
                        <a:t>.</a:t>
                      </a: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ru-RU" sz="1100" b="0" i="0" u="none" strike="noStrike" dirty="0" smtClean="0">
                          <a:solidFill>
                            <a:schemeClr val="tx1"/>
                          </a:solidFill>
                          <a:effectLst/>
                          <a:latin typeface="+mn-lt"/>
                        </a:rPr>
                        <a:t>6. Электронные документы содержат вложения в виде и форматах согласно приложению к настоящим Требованиям.</a:t>
                      </a:r>
                    </a:p>
                    <a:p>
                      <a:pPr algn="l" fontAlgn="t"/>
                      <a:r>
                        <a:rPr lang="ru-RU" sz="1100" b="0" i="0" u="none" strike="noStrike" dirty="0" smtClean="0">
                          <a:solidFill>
                            <a:schemeClr val="tx1"/>
                          </a:solidFill>
                          <a:effectLst/>
                          <a:latin typeface="+mn-lt"/>
                        </a:rPr>
                        <a:t>Общий объем вложений не должен превышать </a:t>
                      </a:r>
                      <a:r>
                        <a:rPr lang="ru-RU" sz="1100" b="0" i="0" u="none" strike="noStrike" dirty="0" smtClean="0">
                          <a:solidFill>
                            <a:srgbClr val="00B050"/>
                          </a:solidFill>
                          <a:effectLst/>
                          <a:latin typeface="+mn-lt"/>
                        </a:rPr>
                        <a:t>10 мегабайт</a:t>
                      </a:r>
                      <a:r>
                        <a:rPr lang="ru-RU" sz="1100" b="0" i="0" u="none" strike="noStrike" dirty="0" smtClean="0">
                          <a:solidFill>
                            <a:schemeClr val="tx1"/>
                          </a:solidFill>
                          <a:effectLst/>
                          <a:latin typeface="+mn-lt"/>
                        </a:rPr>
                        <a:t>. В случае превышения допустимого объема вложения передаются отдельными файлами как приложение с привязкой к разделу Сведений.</a:t>
                      </a: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937319034"/>
                  </a:ext>
                </a:extLst>
              </a:tr>
              <a:tr h="360591">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ru-RU" sz="1100" b="0" i="0" u="none" strike="noStrike" dirty="0" smtClean="0">
                          <a:solidFill>
                            <a:schemeClr val="tx1"/>
                          </a:solidFill>
                          <a:effectLst/>
                          <a:latin typeface="+mn-lt"/>
                        </a:rPr>
                        <a:t>Приложение</a:t>
                      </a:r>
                    </a:p>
                    <a:p>
                      <a:pPr marL="0" marR="0" lvl="0" indent="0" algn="l" defTabSz="844083" rtl="0" eaLnBrk="1" fontAlgn="auto" latinLnBrk="0" hangingPunct="1">
                        <a:lnSpc>
                          <a:spcPct val="100000"/>
                        </a:lnSpc>
                        <a:spcBef>
                          <a:spcPts val="0"/>
                        </a:spcBef>
                        <a:spcAft>
                          <a:spcPts val="0"/>
                        </a:spcAft>
                        <a:buClrTx/>
                        <a:buSzTx/>
                        <a:buFontTx/>
                        <a:buNone/>
                        <a:tabLst/>
                        <a:defRPr/>
                      </a:pPr>
                      <a:r>
                        <a:rPr lang="ru-RU" sz="1100" b="0" i="0" u="none" strike="noStrike" dirty="0" smtClean="0">
                          <a:solidFill>
                            <a:schemeClr val="tx1"/>
                          </a:solidFill>
                          <a:effectLst/>
                          <a:latin typeface="+mn-lt"/>
                        </a:rPr>
                        <a:t>4. Сведения о персонале опасного производственного объекта</a:t>
                      </a:r>
                    </a:p>
                    <a:p>
                      <a:pPr marL="0" marR="0" lvl="0" indent="0" algn="l" defTabSz="844083" rtl="0" eaLnBrk="1" fontAlgn="auto" latinLnBrk="0" hangingPunct="1">
                        <a:lnSpc>
                          <a:spcPct val="100000"/>
                        </a:lnSpc>
                        <a:spcBef>
                          <a:spcPts val="0"/>
                        </a:spcBef>
                        <a:spcAft>
                          <a:spcPts val="0"/>
                        </a:spcAft>
                        <a:buClrTx/>
                        <a:buSzTx/>
                        <a:buFontTx/>
                        <a:buNone/>
                        <a:tabLst/>
                        <a:defRPr/>
                      </a:pPr>
                      <a:r>
                        <a:rPr lang="ru-RU" sz="1100" b="0" i="0" u="none" strike="noStrike" dirty="0" smtClean="0">
                          <a:solidFill>
                            <a:srgbClr val="FF0000"/>
                          </a:solidFill>
                          <a:effectLst/>
                          <a:latin typeface="+mn-lt"/>
                        </a:rPr>
                        <a:t>4.3. Сведения о подготовке и аттестации руководителей, специалистов и других работников, занятых эксплуатацией опасных производственных объектов, в области промышленной безопасности</a:t>
                      </a:r>
                    </a:p>
                    <a:p>
                      <a:pPr marL="0" marR="0" lvl="0" indent="0" algn="l" defTabSz="844083" rtl="0" eaLnBrk="1" fontAlgn="auto" latinLnBrk="0" hangingPunct="1">
                        <a:lnSpc>
                          <a:spcPct val="100000"/>
                        </a:lnSpc>
                        <a:spcBef>
                          <a:spcPts val="0"/>
                        </a:spcBef>
                        <a:spcAft>
                          <a:spcPts val="0"/>
                        </a:spcAft>
                        <a:buClrTx/>
                        <a:buSzTx/>
                        <a:buFontTx/>
                        <a:buNone/>
                        <a:tabLst/>
                        <a:defRPr/>
                      </a:pPr>
                      <a:r>
                        <a:rPr lang="ru-RU" sz="1100" b="0" i="0" u="none" strike="noStrike" dirty="0" smtClean="0">
                          <a:solidFill>
                            <a:schemeClr val="tx1"/>
                          </a:solidFill>
                          <a:effectLst/>
                          <a:latin typeface="+mn-lt"/>
                        </a:rPr>
                        <a:t>5. Контроль состояния промышленной безопасности</a:t>
                      </a:r>
                    </a:p>
                    <a:p>
                      <a:pPr marL="0" marR="0" lvl="0" indent="0" algn="l" defTabSz="844083" rtl="0" eaLnBrk="1" fontAlgn="auto" latinLnBrk="0" hangingPunct="1">
                        <a:lnSpc>
                          <a:spcPct val="100000"/>
                        </a:lnSpc>
                        <a:spcBef>
                          <a:spcPts val="0"/>
                        </a:spcBef>
                        <a:spcAft>
                          <a:spcPts val="0"/>
                        </a:spcAft>
                        <a:buClrTx/>
                        <a:buSzTx/>
                        <a:buFontTx/>
                        <a:buNone/>
                        <a:tabLst/>
                        <a:defRPr/>
                      </a:pPr>
                      <a:r>
                        <a:rPr lang="ru-RU" sz="1100" b="0" i="0" u="none" strike="noStrike" dirty="0" smtClean="0">
                          <a:solidFill>
                            <a:srgbClr val="FF0000"/>
                          </a:solidFill>
                          <a:effectLst/>
                          <a:latin typeface="+mn-lt"/>
                        </a:rPr>
                        <a:t>5.2. Сведения о выполнении предписаний Федеральной службы по экологическому, технологическому и атомному надзору</a:t>
                      </a:r>
                    </a:p>
                    <a:p>
                      <a:pPr marL="0" marR="0" lvl="0" indent="0" algn="l" defTabSz="844083" rtl="0" eaLnBrk="1" fontAlgn="auto" latinLnBrk="0" hangingPunct="1">
                        <a:lnSpc>
                          <a:spcPct val="100000"/>
                        </a:lnSpc>
                        <a:spcBef>
                          <a:spcPts val="0"/>
                        </a:spcBef>
                        <a:spcAft>
                          <a:spcPts val="0"/>
                        </a:spcAft>
                        <a:buClrTx/>
                        <a:buSzTx/>
                        <a:buFontTx/>
                        <a:buNone/>
                        <a:tabLst/>
                        <a:defRPr/>
                      </a:pPr>
                      <a:r>
                        <a:rPr lang="ru-RU" sz="1100" b="0" i="0" u="none" strike="noStrike" dirty="0" smtClean="0">
                          <a:solidFill>
                            <a:srgbClr val="FF0000"/>
                          </a:solidFill>
                          <a:effectLst/>
                          <a:latin typeface="+mn-lt"/>
                        </a:rPr>
                        <a:t>РЕКОМЕНДУЕМЫЙ ПЕРЕЧЕНЬ</a:t>
                      </a:r>
                      <a:r>
                        <a:rPr lang="ru-RU" sz="1100" b="0" i="0" u="none" strike="noStrike" baseline="0" dirty="0" smtClean="0">
                          <a:solidFill>
                            <a:srgbClr val="FF0000"/>
                          </a:solidFill>
                          <a:effectLst/>
                          <a:latin typeface="+mn-lt"/>
                        </a:rPr>
                        <a:t> </a:t>
                      </a:r>
                      <a:r>
                        <a:rPr lang="ru-RU" sz="1100" b="0" i="0" u="none" strike="noStrike" dirty="0" smtClean="0">
                          <a:solidFill>
                            <a:srgbClr val="FF0000"/>
                          </a:solidFill>
                          <a:effectLst/>
                          <a:latin typeface="+mn-lt"/>
                        </a:rPr>
                        <a:t>МЕРОПРИЯТИЙ ПЛАНА ПО ОБЕСПЕЧЕНИЮ</a:t>
                      </a:r>
                      <a:r>
                        <a:rPr lang="ru-RU" sz="1100" b="0" i="0" u="none" strike="noStrike" baseline="0" dirty="0" smtClean="0">
                          <a:solidFill>
                            <a:srgbClr val="FF0000"/>
                          </a:solidFill>
                          <a:effectLst/>
                          <a:latin typeface="+mn-lt"/>
                        </a:rPr>
                        <a:t> </a:t>
                      </a:r>
                      <a:r>
                        <a:rPr lang="ru-RU" sz="1100" b="0" i="0" u="none" strike="noStrike" dirty="0" smtClean="0">
                          <a:solidFill>
                            <a:srgbClr val="FF0000"/>
                          </a:solidFill>
                          <a:effectLst/>
                          <a:latin typeface="+mn-lt"/>
                        </a:rPr>
                        <a:t>ПРОМЫШЛЕННОЙ БЕЗОПАСНОСТИ</a:t>
                      </a:r>
                      <a:r>
                        <a:rPr lang="ru-RU" sz="1100" b="0" i="0" u="none" strike="noStrike" baseline="0" dirty="0" smtClean="0">
                          <a:solidFill>
                            <a:srgbClr val="FF0000"/>
                          </a:solidFill>
                          <a:effectLst/>
                          <a:latin typeface="+mn-lt"/>
                        </a:rPr>
                        <a:t> </a:t>
                      </a:r>
                      <a:r>
                        <a:rPr lang="ru-RU" sz="1100" b="0" i="0" u="none" strike="noStrike" dirty="0" smtClean="0">
                          <a:solidFill>
                            <a:srgbClr val="FF0000"/>
                          </a:solidFill>
                          <a:effectLst/>
                          <a:latin typeface="+mn-lt"/>
                        </a:rPr>
                        <a:t>НА ТЕКУЩИЙ ГОД</a:t>
                      </a: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ru-RU" sz="1100" b="0" i="0" u="none" strike="noStrike" dirty="0" smtClean="0">
                          <a:solidFill>
                            <a:schemeClr val="tx1"/>
                          </a:solidFill>
                          <a:effectLst/>
                          <a:latin typeface="+mn-lt"/>
                        </a:rPr>
                        <a:t>Приложение</a:t>
                      </a:r>
                    </a:p>
                    <a:p>
                      <a:pPr algn="l" fontAlgn="ctr"/>
                      <a:r>
                        <a:rPr lang="ru-RU" sz="1100" kern="1200" dirty="0" smtClean="0">
                          <a:solidFill>
                            <a:schemeClr val="dk1"/>
                          </a:solidFill>
                          <a:effectLst/>
                          <a:latin typeface="+mn-lt"/>
                          <a:ea typeface="+mn-ea"/>
                          <a:cs typeface="+mn-cs"/>
                        </a:rPr>
                        <a:t>6. Сведения о состоянии технических устройств, применяемых на опасном производственном объекте, зданий и сооружений на опасном производственном объекте</a:t>
                      </a:r>
                    </a:p>
                    <a:p>
                      <a:pPr algn="l" fontAlgn="ctr"/>
                      <a:r>
                        <a:rPr lang="ru-RU" sz="1100" kern="1200" dirty="0" smtClean="0">
                          <a:solidFill>
                            <a:srgbClr val="00B050"/>
                          </a:solidFill>
                          <a:effectLst/>
                          <a:latin typeface="+mn-lt"/>
                          <a:ea typeface="+mn-ea"/>
                          <a:cs typeface="+mn-cs"/>
                        </a:rPr>
                        <a:t>6.1 Общие сведения о зданиях и сооружениях на ОПО</a:t>
                      </a:r>
                    </a:p>
                    <a:p>
                      <a:pPr algn="l" fontAlgn="ctr"/>
                      <a:r>
                        <a:rPr lang="ru-RU" sz="1100" kern="1200" dirty="0" smtClean="0">
                          <a:solidFill>
                            <a:srgbClr val="00B050"/>
                          </a:solidFill>
                          <a:effectLst/>
                          <a:latin typeface="+mn-lt"/>
                          <a:ea typeface="+mn-ea"/>
                          <a:cs typeface="+mn-cs"/>
                        </a:rPr>
                        <a:t>6.2. Сведения о состоянии зданий и сооружений на ОПО, отработавших сроки службы, требующих проведения ремонтных работ, реконструкции</a:t>
                      </a:r>
                    </a:p>
                    <a:p>
                      <a:pPr algn="l" fontAlgn="ctr"/>
                      <a:r>
                        <a:rPr lang="ru-RU" sz="1100" b="0" i="0" u="none" strike="noStrike" dirty="0" smtClean="0">
                          <a:solidFill>
                            <a:schemeClr val="tx1"/>
                          </a:solidFill>
                          <a:effectLst/>
                          <a:latin typeface="+mn-lt"/>
                        </a:rPr>
                        <a:t>7. Сведения об инцидентах и несчастных случаях, произошедших на ОПО в результате нарушения требований промышленной безопасности</a:t>
                      </a:r>
                    </a:p>
                    <a:p>
                      <a:pPr algn="l" fontAlgn="ctr"/>
                      <a:r>
                        <a:rPr lang="ru-RU" sz="1100" b="0" i="0" u="none" strike="noStrike" dirty="0" smtClean="0">
                          <a:solidFill>
                            <a:srgbClr val="00B050"/>
                          </a:solidFill>
                          <a:effectLst/>
                          <a:latin typeface="+mn-lt"/>
                        </a:rPr>
                        <a:t>7.2. Положение о расследовании причин инцидентов</a:t>
                      </a:r>
                    </a:p>
                    <a:p>
                      <a:pPr algn="l" fontAlgn="ctr"/>
                      <a:r>
                        <a:rPr lang="ru-RU" sz="1100" b="0" i="0" u="none" strike="noStrike" dirty="0" smtClean="0">
                          <a:solidFill>
                            <a:schemeClr val="tx1"/>
                          </a:solidFill>
                          <a:effectLst/>
                          <a:latin typeface="+mn-lt"/>
                        </a:rPr>
                        <a:t>8. Сведения о готовности к действиям по локализации и ликвидации последствий аварий на ОПО</a:t>
                      </a:r>
                    </a:p>
                    <a:p>
                      <a:pPr algn="l" fontAlgn="ctr"/>
                      <a:r>
                        <a:rPr lang="ru-RU" sz="1100" b="0" i="0" u="none" strike="noStrike" dirty="0" smtClean="0">
                          <a:solidFill>
                            <a:srgbClr val="00B050"/>
                          </a:solidFill>
                          <a:effectLst/>
                          <a:latin typeface="+mn-lt"/>
                        </a:rPr>
                        <a:t>8.1. Сведения об ответственном руководителе работ по локализации и ликвидации аварии на ОПО</a:t>
                      </a:r>
                    </a:p>
                    <a:p>
                      <a:pPr algn="l" fontAlgn="ctr"/>
                      <a:r>
                        <a:rPr lang="ru-RU" sz="1100" b="0" i="0" u="none" strike="noStrike" dirty="0" smtClean="0">
                          <a:solidFill>
                            <a:srgbClr val="00B050"/>
                          </a:solidFill>
                          <a:effectLst/>
                          <a:latin typeface="+mn-lt"/>
                        </a:rPr>
                        <a:t>8.3. Планирование и осуществление мероприятия по локализации и ликвидации последствий аварий на ОПО (в отношении опасных производственных объектов IV класса опасности)</a:t>
                      </a:r>
                    </a:p>
                    <a:p>
                      <a:pPr algn="l" fontAlgn="ctr"/>
                      <a:r>
                        <a:rPr lang="ru-RU" sz="1100" b="0" i="0" u="none" strike="noStrike" dirty="0" smtClean="0">
                          <a:solidFill>
                            <a:srgbClr val="00B050"/>
                          </a:solidFill>
                          <a:effectLst/>
                          <a:latin typeface="+mn-lt"/>
                        </a:rPr>
                        <a:t>8.4. Оценка готовности работников к действиям во время аварии на ОПО</a:t>
                      </a:r>
                    </a:p>
                    <a:p>
                      <a:pPr algn="l" fontAlgn="ctr"/>
                      <a:r>
                        <a:rPr lang="ru-RU" sz="1100" b="0" i="0" u="none" strike="noStrike" dirty="0" smtClean="0">
                          <a:solidFill>
                            <a:srgbClr val="00B050"/>
                          </a:solidFill>
                          <a:effectLst/>
                          <a:latin typeface="+mn-lt"/>
                        </a:rPr>
                        <a:t>9. Планирование мероприятий по обеспечению промышленной безопасности на следующий отчетный период</a:t>
                      </a:r>
                    </a:p>
                    <a:p>
                      <a:pPr algn="l" fontAlgn="ctr"/>
                      <a:r>
                        <a:rPr lang="ru-RU" sz="1100" b="0" i="0" u="none" strike="noStrike" dirty="0" smtClean="0">
                          <a:solidFill>
                            <a:srgbClr val="00B050"/>
                          </a:solidFill>
                          <a:effectLst/>
                          <a:latin typeface="+mn-lt"/>
                        </a:rPr>
                        <a:t>9.1. План мероприятий по обеспечению промышленной безопасности на текущий год (следующий отчетный период)</a:t>
                      </a: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518278810"/>
                  </a:ext>
                </a:extLst>
              </a:tr>
            </a:tbl>
          </a:graphicData>
        </a:graphic>
      </p:graphicFrame>
      <p:graphicFrame>
        <p:nvGraphicFramePr>
          <p:cNvPr id="78" name="Object 77" hidden="1"/>
          <p:cNvGraphicFramePr>
            <a:graphicFrameLocks noChangeAspect="1"/>
          </p:cNvGraphicFramePr>
          <p:nvPr>
            <p:custDataLst>
              <p:tags r:id="rId2"/>
            </p:custDataLst>
          </p:nvPr>
        </p:nvGraphicFramePr>
        <p:xfrm>
          <a:off x="1525895" y="1625"/>
          <a:ext cx="1619" cy="1619"/>
        </p:xfrm>
        <a:graphic>
          <a:graphicData uri="http://schemas.openxmlformats.org/presentationml/2006/ole">
            <mc:AlternateContent xmlns:mc="http://schemas.openxmlformats.org/markup-compatibility/2006">
              <mc:Choice xmlns:v="urn:schemas-microsoft-com:vml" Requires="v">
                <p:oleObj spid="_x0000_s8249" name="think-cell Slide" r:id="rId4" imgW="451" imgH="450" progId="TCLayout.ActiveDocument.1">
                  <p:embed/>
                </p:oleObj>
              </mc:Choice>
              <mc:Fallback>
                <p:oleObj name="think-cell Slide" r:id="rId4" imgW="451" imgH="450" progId="TCLayout.ActiveDocument.1">
                  <p:embed/>
                  <p:pic>
                    <p:nvPicPr>
                      <p:cNvPr id="78" name="Object 77" hidden="1"/>
                      <p:cNvPicPr/>
                      <p:nvPr/>
                    </p:nvPicPr>
                    <p:blipFill>
                      <a:blip r:embed="rId5"/>
                      <a:stretch>
                        <a:fillRect/>
                      </a:stretch>
                    </p:blipFill>
                    <p:spPr>
                      <a:xfrm>
                        <a:off x="1525895" y="1625"/>
                        <a:ext cx="1619" cy="1619"/>
                      </a:xfrm>
                      <a:prstGeom prst="rect">
                        <a:avLst/>
                      </a:prstGeom>
                    </p:spPr>
                  </p:pic>
                </p:oleObj>
              </mc:Fallback>
            </mc:AlternateContent>
          </a:graphicData>
        </a:graphic>
      </p:graphicFrame>
      <p:sp>
        <p:nvSpPr>
          <p:cNvPr id="9" name="Номер слайда 1">
            <a:extLst>
              <a:ext uri="{FF2B5EF4-FFF2-40B4-BE49-F238E27FC236}">
                <a16:creationId xmlns:a16="http://schemas.microsoft.com/office/drawing/2014/main" xmlns="" id="{6B126199-0999-F948-B673-C2DEF9086644}"/>
              </a:ext>
            </a:extLst>
          </p:cNvPr>
          <p:cNvSpPr>
            <a:spLocks noGrp="1"/>
          </p:cNvSpPr>
          <p:nvPr>
            <p:ph type="sldNum" sz="quarter" idx="10"/>
          </p:nvPr>
        </p:nvSpPr>
        <p:spPr/>
        <p:txBody>
          <a:bodyPr/>
          <a:lstStyle/>
          <a:p>
            <a:fld id="{A629F11A-CAD2-4FD2-9793-0DC6E98D19B3}" type="slidenum">
              <a:rPr lang="ru-RU" smtClean="0"/>
              <a:pPr/>
              <a:t>12</a:t>
            </a:fld>
            <a:endParaRPr lang="ru-RU" dirty="0"/>
          </a:p>
        </p:txBody>
      </p:sp>
      <p:sp>
        <p:nvSpPr>
          <p:cNvPr id="4" name="Title 3"/>
          <p:cNvSpPr>
            <a:spLocks noGrp="1"/>
          </p:cNvSpPr>
          <p:nvPr>
            <p:ph type="title"/>
          </p:nvPr>
        </p:nvSpPr>
        <p:spPr>
          <a:xfrm>
            <a:off x="407988" y="37439"/>
            <a:ext cx="10631487" cy="1213597"/>
          </a:xfrm>
        </p:spPr>
        <p:txBody>
          <a:bodyPr/>
          <a:lstStyle/>
          <a:p>
            <a:r>
              <a:rPr lang="ru-RU" sz="1800" dirty="0" smtClean="0"/>
              <a:t>Было: </a:t>
            </a:r>
            <a:r>
              <a:rPr lang="ru-RU" sz="1800" dirty="0"/>
              <a:t>Приказ РТН № 25. Требования к форме представления организацией, эксплуатирующей ОПО, сведений об организации производственного контроля за соблюдением требований промышленной безопасности в Ростехнадзор</a:t>
            </a:r>
            <a:br>
              <a:rPr lang="ru-RU" sz="1800" dirty="0"/>
            </a:br>
            <a:r>
              <a:rPr lang="ru-RU" sz="1800" dirty="0"/>
              <a:t>Стало: Приказ </a:t>
            </a:r>
            <a:r>
              <a:rPr lang="ru-RU" sz="1800" dirty="0" smtClean="0"/>
              <a:t>РТН № </a:t>
            </a:r>
            <a:r>
              <a:rPr lang="ru-RU" sz="1800" dirty="0"/>
              <a:t>518. Требования к форме представления сведений об организации производственного контроля за соблюдением требований промышленной </a:t>
            </a:r>
            <a:r>
              <a:rPr lang="ru-RU" sz="1800" dirty="0" smtClean="0"/>
              <a:t>безопасности</a:t>
            </a:r>
            <a:endParaRPr lang="ru-RU" sz="1800" dirty="0"/>
          </a:p>
        </p:txBody>
      </p:sp>
      <p:sp>
        <p:nvSpPr>
          <p:cNvPr id="6" name="Прямоугольник 5"/>
          <p:cNvSpPr/>
          <p:nvPr/>
        </p:nvSpPr>
        <p:spPr>
          <a:xfrm>
            <a:off x="11054995" y="146407"/>
            <a:ext cx="1068512" cy="729465"/>
          </a:xfrm>
          <a:prstGeom prst="rect">
            <a:avLst/>
          </a:prstGeom>
          <a:solidFill>
            <a:schemeClr val="bg1"/>
          </a:solidFill>
          <a:ln w="9525">
            <a:noFill/>
            <a:miter lim="800000"/>
            <a:headEnd/>
            <a:tailEn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defTabSz="895350">
              <a:spcAft>
                <a:spcPts val="600"/>
              </a:spcAft>
              <a:buClr>
                <a:schemeClr val="accent1"/>
              </a:buClr>
              <a:buFont typeface="Wingdings" panose="05000000000000000000" pitchFamily="2" charset="2"/>
              <a:buNone/>
            </a:pPr>
            <a:endParaRPr lang="ru-RU" sz="1200" dirty="0" err="1" smtClean="0">
              <a:solidFill>
                <a:schemeClr val="bg1"/>
              </a:solidFill>
            </a:endParaRPr>
          </a:p>
        </p:txBody>
      </p:sp>
    </p:spTree>
    <p:extLst>
      <p:ext uri="{BB962C8B-B14F-4D97-AF65-F5344CB8AC3E}">
        <p14:creationId xmlns:p14="http://schemas.microsoft.com/office/powerpoint/2010/main" val="3933294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8" name="Таблица 167">
            <a:extLst>
              <a:ext uri="{FF2B5EF4-FFF2-40B4-BE49-F238E27FC236}">
                <a16:creationId xmlns:a16="http://schemas.microsoft.com/office/drawing/2014/main" xmlns="" id="{2F7EDEB9-4410-B941-802F-EEBE0CC2EFB7}"/>
              </a:ext>
            </a:extLst>
          </p:cNvPr>
          <p:cNvGraphicFramePr>
            <a:graphicFrameLocks noGrp="1"/>
          </p:cNvGraphicFramePr>
          <p:nvPr>
            <p:extLst>
              <p:ext uri="{D42A27DB-BD31-4B8C-83A1-F6EECF244321}">
                <p14:modId xmlns:p14="http://schemas.microsoft.com/office/powerpoint/2010/main" val="2117423608"/>
              </p:ext>
            </p:extLst>
          </p:nvPr>
        </p:nvGraphicFramePr>
        <p:xfrm>
          <a:off x="407988" y="1026382"/>
          <a:ext cx="11412650" cy="4635396"/>
        </p:xfrm>
        <a:graphic>
          <a:graphicData uri="http://schemas.openxmlformats.org/drawingml/2006/table">
            <a:tbl>
              <a:tblPr firstRow="1" bandRow="1">
                <a:tableStyleId>{93296810-A885-4BE3-A3E7-6D5BEEA58F35}</a:tableStyleId>
              </a:tblPr>
              <a:tblGrid>
                <a:gridCol w="5668963">
                  <a:extLst>
                    <a:ext uri="{9D8B030D-6E8A-4147-A177-3AD203B41FA5}">
                      <a16:colId xmlns:a16="http://schemas.microsoft.com/office/drawing/2014/main" xmlns="" val="329967540"/>
                    </a:ext>
                  </a:extLst>
                </a:gridCol>
                <a:gridCol w="5743687">
                  <a:extLst>
                    <a:ext uri="{9D8B030D-6E8A-4147-A177-3AD203B41FA5}">
                      <a16:colId xmlns:a16="http://schemas.microsoft.com/office/drawing/2014/main" xmlns="" val="115246862"/>
                    </a:ext>
                  </a:extLst>
                </a:gridCol>
              </a:tblGrid>
              <a:tr h="324036">
                <a:tc>
                  <a:txBody>
                    <a:bodyPr/>
                    <a:lstStyle/>
                    <a:p>
                      <a:pPr algn="ctr" fontAlgn="ctr"/>
                      <a:r>
                        <a:rPr lang="ru-RU" sz="1200" b="1" i="0" u="none" strike="noStrike" dirty="0" smtClean="0">
                          <a:solidFill>
                            <a:schemeClr val="bg1"/>
                          </a:solidFill>
                          <a:effectLst/>
                          <a:latin typeface="Arial" panose="020B0604020202020204" pitchFamily="34" charset="0"/>
                        </a:rPr>
                        <a:t>Было:</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ctr"/>
                      <a:r>
                        <a:rPr lang="ru-RU" sz="1200" b="1" i="0" u="none" strike="noStrike" dirty="0" smtClean="0">
                          <a:solidFill>
                            <a:schemeClr val="bg1"/>
                          </a:solidFill>
                          <a:effectLst/>
                          <a:latin typeface="Arial" panose="020B0604020202020204" pitchFamily="34" charset="0"/>
                        </a:rPr>
                        <a:t>Стало:</a:t>
                      </a:r>
                    </a:p>
                  </a:txBody>
                  <a:tcPr marL="180000" marR="72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xmlns="" val="10000"/>
                  </a:ext>
                </a:extLst>
              </a:tr>
              <a:tr h="377346">
                <a:tc>
                  <a:txBody>
                    <a:bodyPr/>
                    <a:lstStyle/>
                    <a:p>
                      <a:r>
                        <a:rPr lang="ru-RU" sz="1100" dirty="0" smtClean="0">
                          <a:latin typeface="+mn-lt"/>
                        </a:rPr>
                        <a:t>7. …</a:t>
                      </a:r>
                    </a:p>
                    <a:p>
                      <a:r>
                        <a:rPr lang="ru-RU" sz="1100" dirty="0" smtClean="0">
                          <a:solidFill>
                            <a:srgbClr val="FF0000"/>
                          </a:solidFill>
                          <a:latin typeface="+mn-lt"/>
                        </a:rPr>
                        <a:t>Экспертиза зданий и сооружений на опасном производственном объекте, предназначенных для осуществления технологических процессов, хранения сырья или продукции, перемещения людей и грузов, локализации и ликвидации последствий аварий, проводится при наличии соответствующих требований промышленной безопасности к таким зданиям и сооружениям.</a:t>
                      </a: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lang="ru-RU" sz="1100" b="0" i="0" u="none" strike="noStrike" dirty="0">
                        <a:solidFill>
                          <a:schemeClr val="tx1"/>
                        </a:solidFill>
                        <a:effectLst/>
                        <a:latin typeface="+mn-lt"/>
                      </a:endParaRP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937319034"/>
                  </a:ext>
                </a:extLst>
              </a:tr>
              <a:tr h="360591">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ru-RU" sz="1100" b="0" i="0" u="none" strike="noStrike" dirty="0" smtClean="0">
                          <a:solidFill>
                            <a:schemeClr val="tx1"/>
                          </a:solidFill>
                          <a:effectLst/>
                          <a:latin typeface="+mn-lt"/>
                        </a:rPr>
                        <a:t>21.1. При проведении экспертизы технических устройств выполняются:</a:t>
                      </a:r>
                    </a:p>
                    <a:p>
                      <a:pPr marL="0" marR="0" lvl="0" indent="0" algn="l" defTabSz="844083" rtl="0" eaLnBrk="1" fontAlgn="auto" latinLnBrk="0" hangingPunct="1">
                        <a:lnSpc>
                          <a:spcPct val="100000"/>
                        </a:lnSpc>
                        <a:spcBef>
                          <a:spcPts val="0"/>
                        </a:spcBef>
                        <a:spcAft>
                          <a:spcPts val="0"/>
                        </a:spcAft>
                        <a:buClrTx/>
                        <a:buSzTx/>
                        <a:buFontTx/>
                        <a:buNone/>
                        <a:tabLst/>
                        <a:defRPr/>
                      </a:pPr>
                      <a:r>
                        <a:rPr lang="ru-RU" sz="1100" b="0" i="0" u="none" strike="noStrike" dirty="0" smtClean="0">
                          <a:solidFill>
                            <a:schemeClr val="tx1"/>
                          </a:solidFill>
                          <a:effectLst/>
                          <a:latin typeface="+mn-lt"/>
                        </a:rPr>
                        <a:t>- анализ документации, относящейся к техническим устройствам (включая акты расследования аварий и инцидентов, связанных с эксплуатацией технических устройств, заключения экспертизы ранее проводимых экспертиз) и режимам эксплуатации технических устройств (при наличии);</a:t>
                      </a:r>
                    </a:p>
                    <a:p>
                      <a:pPr marL="0" marR="0" lvl="0" indent="0" algn="l" defTabSz="844083" rtl="0" eaLnBrk="1" fontAlgn="auto" latinLnBrk="0" hangingPunct="1">
                        <a:lnSpc>
                          <a:spcPct val="100000"/>
                        </a:lnSpc>
                        <a:spcBef>
                          <a:spcPts val="0"/>
                        </a:spcBef>
                        <a:spcAft>
                          <a:spcPts val="0"/>
                        </a:spcAft>
                        <a:buClrTx/>
                        <a:buSzTx/>
                        <a:buFontTx/>
                        <a:buNone/>
                        <a:tabLst/>
                        <a:defRPr/>
                      </a:pPr>
                      <a:r>
                        <a:rPr lang="ru-RU" sz="1100" b="0" i="0" u="none" strike="noStrike" dirty="0" smtClean="0">
                          <a:solidFill>
                            <a:srgbClr val="FF0000"/>
                          </a:solidFill>
                          <a:effectLst/>
                          <a:latin typeface="+mn-lt"/>
                        </a:rPr>
                        <a:t>- осмотр технических устройств;</a:t>
                      </a:r>
                    </a:p>
                    <a:p>
                      <a:pPr marL="0" marR="0" lvl="0" indent="0" algn="l" defTabSz="844083" rtl="0" eaLnBrk="1" fontAlgn="auto" latinLnBrk="0" hangingPunct="1">
                        <a:lnSpc>
                          <a:spcPct val="100000"/>
                        </a:lnSpc>
                        <a:spcBef>
                          <a:spcPts val="0"/>
                        </a:spcBef>
                        <a:spcAft>
                          <a:spcPts val="0"/>
                        </a:spcAft>
                        <a:buClrTx/>
                        <a:buSzTx/>
                        <a:buFontTx/>
                        <a:buNone/>
                        <a:tabLst/>
                        <a:defRPr/>
                      </a:pPr>
                      <a:r>
                        <a:rPr lang="ru-RU" sz="1100" b="0" i="0" u="none" strike="noStrike" dirty="0" smtClean="0">
                          <a:solidFill>
                            <a:schemeClr val="tx1"/>
                          </a:solidFill>
                          <a:effectLst/>
                          <a:latin typeface="+mn-lt"/>
                        </a:rPr>
                        <a:t>- расчетные и аналитические процедуры оценки и прогнозирования технического состояния технических устройств (в случаях, при которых проводится техническое диагностирование технических устройств согласно пункту 21 настоящих Правил).</a:t>
                      </a: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ru-RU" sz="1100" b="0" i="0" u="none" strike="noStrike" dirty="0" smtClean="0">
                          <a:solidFill>
                            <a:schemeClr val="tx1"/>
                          </a:solidFill>
                          <a:effectLst/>
                          <a:latin typeface="+mn-lt"/>
                        </a:rPr>
                        <a:t>24. При проведении экспертизы технических устройств выполняются:</a:t>
                      </a:r>
                    </a:p>
                    <a:p>
                      <a:pPr algn="l" fontAlgn="ctr"/>
                      <a:r>
                        <a:rPr lang="ru-RU" sz="1100" b="0" i="0" u="none" strike="noStrike" dirty="0" smtClean="0">
                          <a:solidFill>
                            <a:schemeClr val="tx1"/>
                          </a:solidFill>
                          <a:effectLst/>
                          <a:latin typeface="+mn-lt"/>
                        </a:rPr>
                        <a:t>а) анализ документации, относящейся к техническим устройствам (включая акты расследования аварий и инцидентов, связанных с эксплуатацией технических устройств, заключения экспертизы ранее проводимых экспертиз) и режимам эксплуатации технических устройств (при наличии);</a:t>
                      </a:r>
                    </a:p>
                    <a:p>
                      <a:pPr algn="l" fontAlgn="ctr"/>
                      <a:r>
                        <a:rPr lang="ru-RU" sz="1100" b="0" i="0" u="none" strike="noStrike" dirty="0" smtClean="0">
                          <a:solidFill>
                            <a:schemeClr val="tx1"/>
                          </a:solidFill>
                          <a:effectLst/>
                          <a:latin typeface="+mn-lt"/>
                        </a:rPr>
                        <a:t>б) расчетные и аналитические процедуры оценки и прогнозирования технического состояния технических устройств (в случаях, при которых проводится техническое диагностирование технических устройств).</a:t>
                      </a: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518278810"/>
                  </a:ext>
                </a:extLst>
              </a:tr>
              <a:tr h="305736">
                <a:tc>
                  <a:txBody>
                    <a:bodyPr/>
                    <a:lstStyle/>
                    <a:p>
                      <a:endParaRPr lang="ru-RU" sz="1100" dirty="0">
                        <a:latin typeface="+mn-lt"/>
                      </a:endParaRP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ru-RU" sz="1100" b="0" i="0" u="none" strike="noStrike" dirty="0" smtClean="0">
                          <a:solidFill>
                            <a:srgbClr val="00B050"/>
                          </a:solidFill>
                          <a:effectLst/>
                          <a:latin typeface="+mn-lt"/>
                        </a:rPr>
                        <a:t>29. При экспертизе документации на техническое перевооружение опасного производственного объекта в случае, если указанная документация не входит в состав проектной документации такого объекта, подлежащей экспертизе в соответствии с законодательством о градостроительной деятельности, выполняется анализ принятых технических решений и мероприятий на предмет их соответствия действующим требованиям промышленной безопасности.</a:t>
                      </a:r>
                      <a:endParaRPr lang="ru-RU" sz="1100" b="0" i="0" u="none" strike="noStrike" dirty="0">
                        <a:solidFill>
                          <a:srgbClr val="00B050"/>
                        </a:solidFill>
                        <a:effectLst/>
                        <a:latin typeface="+mn-lt"/>
                      </a:endParaRP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573035141"/>
                  </a:ext>
                </a:extLst>
              </a:tr>
              <a:tr h="241356">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ru-RU" sz="1100" b="0" i="0" u="none" strike="noStrike" dirty="0" smtClean="0">
                          <a:solidFill>
                            <a:schemeClr val="tx1"/>
                          </a:solidFill>
                          <a:effectLst/>
                          <a:latin typeface="+mn-lt"/>
                        </a:rPr>
                        <a:t>22. …</a:t>
                      </a:r>
                    </a:p>
                    <a:p>
                      <a:pPr marL="0" marR="0" lvl="0" indent="0" algn="l" defTabSz="844083" rtl="0" eaLnBrk="1" fontAlgn="auto" latinLnBrk="0" hangingPunct="1">
                        <a:lnSpc>
                          <a:spcPct val="100000"/>
                        </a:lnSpc>
                        <a:spcBef>
                          <a:spcPts val="0"/>
                        </a:spcBef>
                        <a:spcAft>
                          <a:spcPts val="0"/>
                        </a:spcAft>
                        <a:buClrTx/>
                        <a:buSzTx/>
                        <a:buFontTx/>
                        <a:buNone/>
                        <a:tabLst/>
                        <a:defRPr/>
                      </a:pPr>
                      <a:r>
                        <a:rPr lang="ru-RU" sz="1100" b="0" i="0" u="none" strike="noStrike" dirty="0" smtClean="0">
                          <a:solidFill>
                            <a:srgbClr val="FF0000"/>
                          </a:solidFill>
                          <a:effectLst/>
                          <a:latin typeface="+mn-lt"/>
                        </a:rPr>
                        <a:t>Ответственность за качество и результаты работы привлекаемых организаций и лиц несет руководитель организации, проводящей экспертизу.</a:t>
                      </a: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t"/>
                      <a:endParaRPr lang="ru-RU" sz="1100" b="0" i="0" u="none" strike="noStrike" dirty="0">
                        <a:solidFill>
                          <a:schemeClr val="tx1"/>
                        </a:solidFill>
                        <a:effectLst/>
                        <a:latin typeface="+mn-lt"/>
                      </a:endParaRP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31234212"/>
                  </a:ext>
                </a:extLst>
              </a:tr>
            </a:tbl>
          </a:graphicData>
        </a:graphic>
      </p:graphicFrame>
      <p:graphicFrame>
        <p:nvGraphicFramePr>
          <p:cNvPr id="78" name="Object 77" hidden="1"/>
          <p:cNvGraphicFramePr>
            <a:graphicFrameLocks noChangeAspect="1"/>
          </p:cNvGraphicFramePr>
          <p:nvPr>
            <p:custDataLst>
              <p:tags r:id="rId2"/>
            </p:custDataLst>
          </p:nvPr>
        </p:nvGraphicFramePr>
        <p:xfrm>
          <a:off x="1525895" y="1625"/>
          <a:ext cx="1619" cy="1619"/>
        </p:xfrm>
        <a:graphic>
          <a:graphicData uri="http://schemas.openxmlformats.org/presentationml/2006/ole">
            <mc:AlternateContent xmlns:mc="http://schemas.openxmlformats.org/markup-compatibility/2006">
              <mc:Choice xmlns:v="urn:schemas-microsoft-com:vml" Requires="v">
                <p:oleObj spid="_x0000_s9272" name="think-cell Slide" r:id="rId4" imgW="451" imgH="450" progId="TCLayout.ActiveDocument.1">
                  <p:embed/>
                </p:oleObj>
              </mc:Choice>
              <mc:Fallback>
                <p:oleObj name="think-cell Slide" r:id="rId4" imgW="451" imgH="450" progId="TCLayout.ActiveDocument.1">
                  <p:embed/>
                  <p:pic>
                    <p:nvPicPr>
                      <p:cNvPr id="78" name="Object 77" hidden="1"/>
                      <p:cNvPicPr/>
                      <p:nvPr/>
                    </p:nvPicPr>
                    <p:blipFill>
                      <a:blip r:embed="rId5"/>
                      <a:stretch>
                        <a:fillRect/>
                      </a:stretch>
                    </p:blipFill>
                    <p:spPr>
                      <a:xfrm>
                        <a:off x="1525895" y="1625"/>
                        <a:ext cx="1619" cy="1619"/>
                      </a:xfrm>
                      <a:prstGeom prst="rect">
                        <a:avLst/>
                      </a:prstGeom>
                    </p:spPr>
                  </p:pic>
                </p:oleObj>
              </mc:Fallback>
            </mc:AlternateContent>
          </a:graphicData>
        </a:graphic>
      </p:graphicFrame>
      <p:sp>
        <p:nvSpPr>
          <p:cNvPr id="9" name="Номер слайда 1">
            <a:extLst>
              <a:ext uri="{FF2B5EF4-FFF2-40B4-BE49-F238E27FC236}">
                <a16:creationId xmlns:a16="http://schemas.microsoft.com/office/drawing/2014/main" xmlns="" id="{6B126199-0999-F948-B673-C2DEF9086644}"/>
              </a:ext>
            </a:extLst>
          </p:cNvPr>
          <p:cNvSpPr>
            <a:spLocks noGrp="1"/>
          </p:cNvSpPr>
          <p:nvPr>
            <p:ph type="sldNum" sz="quarter" idx="10"/>
          </p:nvPr>
        </p:nvSpPr>
        <p:spPr/>
        <p:txBody>
          <a:bodyPr/>
          <a:lstStyle/>
          <a:p>
            <a:fld id="{A629F11A-CAD2-4FD2-9793-0DC6E98D19B3}" type="slidenum">
              <a:rPr lang="ru-RU" smtClean="0"/>
              <a:pPr/>
              <a:t>13</a:t>
            </a:fld>
            <a:endParaRPr lang="ru-RU" dirty="0"/>
          </a:p>
        </p:txBody>
      </p:sp>
      <p:sp>
        <p:nvSpPr>
          <p:cNvPr id="4" name="Title 3"/>
          <p:cNvSpPr>
            <a:spLocks noGrp="1"/>
          </p:cNvSpPr>
          <p:nvPr>
            <p:ph type="title"/>
          </p:nvPr>
        </p:nvSpPr>
        <p:spPr>
          <a:xfrm>
            <a:off x="407989" y="294478"/>
            <a:ext cx="10379284" cy="507250"/>
          </a:xfrm>
        </p:spPr>
        <p:txBody>
          <a:bodyPr/>
          <a:lstStyle/>
          <a:p>
            <a:r>
              <a:rPr lang="ru-RU" sz="1800" dirty="0" smtClean="0"/>
              <a:t>Было: </a:t>
            </a:r>
            <a:r>
              <a:rPr lang="ru-RU" sz="1800" dirty="0"/>
              <a:t>ФНП 538. Правила проведения экспертизы промышленной безопасности</a:t>
            </a:r>
            <a:br>
              <a:rPr lang="ru-RU" sz="1800" dirty="0"/>
            </a:br>
            <a:r>
              <a:rPr lang="ru-RU" sz="1800" dirty="0"/>
              <a:t>Стало: ФНП 420. Правила проведения экспертизы промышленной </a:t>
            </a:r>
            <a:r>
              <a:rPr lang="ru-RU" sz="1800" dirty="0" smtClean="0"/>
              <a:t>безопасности</a:t>
            </a:r>
            <a:endParaRPr lang="ru-RU" sz="1800" dirty="0"/>
          </a:p>
        </p:txBody>
      </p:sp>
      <p:sp>
        <p:nvSpPr>
          <p:cNvPr id="6" name="Прямоугольник 5"/>
          <p:cNvSpPr/>
          <p:nvPr/>
        </p:nvSpPr>
        <p:spPr>
          <a:xfrm>
            <a:off x="11054995" y="146407"/>
            <a:ext cx="1068512" cy="729465"/>
          </a:xfrm>
          <a:prstGeom prst="rect">
            <a:avLst/>
          </a:prstGeom>
          <a:solidFill>
            <a:schemeClr val="bg1"/>
          </a:solidFill>
          <a:ln w="9525">
            <a:noFill/>
            <a:miter lim="800000"/>
            <a:headEnd/>
            <a:tailEn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defTabSz="895350">
              <a:spcAft>
                <a:spcPts val="600"/>
              </a:spcAft>
              <a:buClr>
                <a:schemeClr val="accent1"/>
              </a:buClr>
              <a:buFont typeface="Wingdings" panose="05000000000000000000" pitchFamily="2" charset="2"/>
              <a:buNone/>
            </a:pPr>
            <a:endParaRPr lang="ru-RU" sz="1200" dirty="0" err="1" smtClean="0">
              <a:solidFill>
                <a:schemeClr val="bg1"/>
              </a:solidFill>
            </a:endParaRPr>
          </a:p>
        </p:txBody>
      </p:sp>
    </p:spTree>
    <p:extLst>
      <p:ext uri="{BB962C8B-B14F-4D97-AF65-F5344CB8AC3E}">
        <p14:creationId xmlns:p14="http://schemas.microsoft.com/office/powerpoint/2010/main" val="310524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8" name="Таблица 167">
            <a:extLst>
              <a:ext uri="{FF2B5EF4-FFF2-40B4-BE49-F238E27FC236}">
                <a16:creationId xmlns:a16="http://schemas.microsoft.com/office/drawing/2014/main" xmlns="" id="{2F7EDEB9-4410-B941-802F-EEBE0CC2EFB7}"/>
              </a:ext>
            </a:extLst>
          </p:cNvPr>
          <p:cNvGraphicFramePr>
            <a:graphicFrameLocks noGrp="1"/>
          </p:cNvGraphicFramePr>
          <p:nvPr>
            <p:extLst>
              <p:ext uri="{D42A27DB-BD31-4B8C-83A1-F6EECF244321}">
                <p14:modId xmlns:p14="http://schemas.microsoft.com/office/powerpoint/2010/main" val="3484640125"/>
              </p:ext>
            </p:extLst>
          </p:nvPr>
        </p:nvGraphicFramePr>
        <p:xfrm>
          <a:off x="407988" y="1026382"/>
          <a:ext cx="11412650" cy="4659036"/>
        </p:xfrm>
        <a:graphic>
          <a:graphicData uri="http://schemas.openxmlformats.org/drawingml/2006/table">
            <a:tbl>
              <a:tblPr firstRow="1" bandRow="1">
                <a:tableStyleId>{93296810-A885-4BE3-A3E7-6D5BEEA58F35}</a:tableStyleId>
              </a:tblPr>
              <a:tblGrid>
                <a:gridCol w="5668963">
                  <a:extLst>
                    <a:ext uri="{9D8B030D-6E8A-4147-A177-3AD203B41FA5}">
                      <a16:colId xmlns:a16="http://schemas.microsoft.com/office/drawing/2014/main" xmlns="" val="329967540"/>
                    </a:ext>
                  </a:extLst>
                </a:gridCol>
                <a:gridCol w="5743687">
                  <a:extLst>
                    <a:ext uri="{9D8B030D-6E8A-4147-A177-3AD203B41FA5}">
                      <a16:colId xmlns:a16="http://schemas.microsoft.com/office/drawing/2014/main" xmlns="" val="115246862"/>
                    </a:ext>
                  </a:extLst>
                </a:gridCol>
              </a:tblGrid>
              <a:tr h="324036">
                <a:tc>
                  <a:txBody>
                    <a:bodyPr/>
                    <a:lstStyle/>
                    <a:p>
                      <a:pPr algn="ctr" fontAlgn="ctr"/>
                      <a:r>
                        <a:rPr lang="ru-RU" sz="1200" b="1" i="0" u="none" strike="noStrike" dirty="0" smtClean="0">
                          <a:solidFill>
                            <a:schemeClr val="bg1"/>
                          </a:solidFill>
                          <a:effectLst/>
                          <a:latin typeface="Arial" panose="020B0604020202020204" pitchFamily="34" charset="0"/>
                        </a:rPr>
                        <a:t>Было:</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ctr"/>
                      <a:r>
                        <a:rPr lang="ru-RU" sz="1200" b="1" i="0" u="none" strike="noStrike" dirty="0" smtClean="0">
                          <a:solidFill>
                            <a:schemeClr val="bg1"/>
                          </a:solidFill>
                          <a:effectLst/>
                          <a:latin typeface="Arial" panose="020B0604020202020204" pitchFamily="34" charset="0"/>
                        </a:rPr>
                        <a:t>Стало:</a:t>
                      </a:r>
                    </a:p>
                  </a:txBody>
                  <a:tcPr marL="180000" marR="72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xmlns="" val="10000"/>
                  </a:ext>
                </a:extLst>
              </a:tr>
              <a:tr h="377346">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ru-RU" sz="1100" b="0" i="0" u="none" strike="noStrike" dirty="0" smtClean="0">
                          <a:solidFill>
                            <a:schemeClr val="tx1"/>
                          </a:solidFill>
                          <a:effectLst/>
                          <a:latin typeface="+mn-lt"/>
                        </a:rPr>
                        <a:t>24. Результатом проведения экспертизы является заключение, которое подписывается руководителем организации, проводившей экспертизу, и экспертом (экспертами), участвовавшим (участвовавшими) в проведении экспертизы, заверяется печатью экспертной организации и прошивается с указанием количества листов.</a:t>
                      </a: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ru-RU" sz="1100" b="0" i="0" u="none" strike="noStrike" dirty="0" smtClean="0">
                          <a:solidFill>
                            <a:schemeClr val="tx1"/>
                          </a:solidFill>
                          <a:effectLst/>
                          <a:latin typeface="+mn-lt"/>
                        </a:rPr>
                        <a:t>32. Результатом проведения экспертизы является заключение в письменной форме, которое подписывается руководителем организации, проводившей экспертизу, и экспертом (экспертами), участвовавшим (участвовавшими) в проведении экспертизы, </a:t>
                      </a:r>
                      <a:r>
                        <a:rPr lang="ru-RU" sz="1100" b="0" i="0" u="none" strike="noStrike" dirty="0" smtClean="0">
                          <a:solidFill>
                            <a:srgbClr val="00B050"/>
                          </a:solidFill>
                          <a:effectLst/>
                          <a:latin typeface="+mn-lt"/>
                        </a:rPr>
                        <a:t>либо в форме электронного документа, подписанного квалифицированными электронными подписями руководителя организации, проводившей экспертизу, и эксперта (экспертов), участвовавшего (участвовавших) в проведении экспертизы</a:t>
                      </a:r>
                      <a:r>
                        <a:rPr lang="ru-RU" sz="1100" b="0" i="0" u="none" strike="noStrike" dirty="0" smtClean="0">
                          <a:solidFill>
                            <a:schemeClr val="tx1"/>
                          </a:solidFill>
                          <a:effectLst/>
                          <a:latin typeface="+mn-lt"/>
                        </a:rPr>
                        <a:t>.</a:t>
                      </a:r>
                      <a:endParaRPr lang="ru-RU" sz="1100" b="0" i="0" u="none" strike="noStrike" dirty="0">
                        <a:solidFill>
                          <a:schemeClr val="tx1"/>
                        </a:solidFill>
                        <a:effectLst/>
                        <a:latin typeface="+mn-lt"/>
                      </a:endParaRP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937319034"/>
                  </a:ext>
                </a:extLst>
              </a:tr>
              <a:tr h="360591">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ru-RU" sz="1100" b="0" i="0" u="none" strike="noStrike" dirty="0" smtClean="0">
                          <a:solidFill>
                            <a:schemeClr val="tx1"/>
                          </a:solidFill>
                          <a:effectLst/>
                          <a:latin typeface="+mn-lt"/>
                        </a:rPr>
                        <a:t>27. Заключение экспертизы содержит один из следующих выводов о соответствии объекта экспертизы требованиям промышленной безопасности (кроме экспертизы декларации промышленной безопасности и обоснования безопасности опасного производственного объекта):</a:t>
                      </a:r>
                    </a:p>
                    <a:p>
                      <a:pPr marL="0" marR="0" lvl="0" indent="0" algn="l" defTabSz="844083" rtl="0" eaLnBrk="1" fontAlgn="auto" latinLnBrk="0" hangingPunct="1">
                        <a:lnSpc>
                          <a:spcPct val="100000"/>
                        </a:lnSpc>
                        <a:spcBef>
                          <a:spcPts val="0"/>
                        </a:spcBef>
                        <a:spcAft>
                          <a:spcPts val="0"/>
                        </a:spcAft>
                        <a:buClrTx/>
                        <a:buSzTx/>
                        <a:buFontTx/>
                        <a:buNone/>
                        <a:tabLst/>
                        <a:defRPr/>
                      </a:pPr>
                      <a:r>
                        <a:rPr lang="ru-RU" sz="1100" b="0" i="0" u="none" strike="noStrike" dirty="0" smtClean="0">
                          <a:solidFill>
                            <a:schemeClr val="tx1"/>
                          </a:solidFill>
                          <a:effectLst/>
                          <a:latin typeface="+mn-lt"/>
                        </a:rPr>
                        <a:t>1) объект экспертизы соответствует требованиям промышленной безопасности;</a:t>
                      </a:r>
                    </a:p>
                    <a:p>
                      <a:pPr marL="0" marR="0" lvl="0" indent="0" algn="l" defTabSz="844083" rtl="0" eaLnBrk="1" fontAlgn="auto" latinLnBrk="0" hangingPunct="1">
                        <a:lnSpc>
                          <a:spcPct val="100000"/>
                        </a:lnSpc>
                        <a:spcBef>
                          <a:spcPts val="0"/>
                        </a:spcBef>
                        <a:spcAft>
                          <a:spcPts val="0"/>
                        </a:spcAft>
                        <a:buClrTx/>
                        <a:buSzTx/>
                        <a:buFontTx/>
                        <a:buNone/>
                        <a:tabLst/>
                        <a:defRPr/>
                      </a:pPr>
                      <a:r>
                        <a:rPr lang="ru-RU" sz="1100" b="0" i="0" u="none" strike="noStrike" dirty="0" smtClean="0">
                          <a:solidFill>
                            <a:schemeClr val="tx1"/>
                          </a:solidFill>
                          <a:effectLst/>
                          <a:latin typeface="+mn-lt"/>
                        </a:rPr>
                        <a:t>2) объект экспертизы не в полной мере соответствует требованиям промышленной безопасности и может быть применен при условии внесения соответствующих изменений в документацию или выполнения соответствующих мероприятий в отношении технических устройств либо зданий и сооружений (в заключении указываются изменения, после внесения которых документация будет соответствовать требованиям промышленной безопасности, либо мероприятия, после проведения которых техническое устройство, здания, сооружения будут соответствовать требованиям промышленной безопасности);</a:t>
                      </a:r>
                    </a:p>
                    <a:p>
                      <a:pPr marL="0" marR="0" lvl="0" indent="0" algn="l" defTabSz="844083" rtl="0" eaLnBrk="1" fontAlgn="auto" latinLnBrk="0" hangingPunct="1">
                        <a:lnSpc>
                          <a:spcPct val="100000"/>
                        </a:lnSpc>
                        <a:spcBef>
                          <a:spcPts val="0"/>
                        </a:spcBef>
                        <a:spcAft>
                          <a:spcPts val="0"/>
                        </a:spcAft>
                        <a:buClrTx/>
                        <a:buSzTx/>
                        <a:buFontTx/>
                        <a:buNone/>
                        <a:tabLst/>
                        <a:defRPr/>
                      </a:pPr>
                      <a:r>
                        <a:rPr lang="ru-RU" sz="1100" b="0" i="0" u="none" strike="noStrike" dirty="0" smtClean="0">
                          <a:solidFill>
                            <a:schemeClr val="tx1"/>
                          </a:solidFill>
                          <a:effectLst/>
                          <a:latin typeface="+mn-lt"/>
                        </a:rPr>
                        <a:t>3) объект экспертизы не соответствует требованиям промышленной безопасности.</a:t>
                      </a: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ru-RU" sz="1100" b="0" i="0" u="none" strike="noStrike" dirty="0" smtClean="0">
                          <a:solidFill>
                            <a:schemeClr val="tx1"/>
                          </a:solidFill>
                          <a:effectLst/>
                          <a:latin typeface="+mn-lt"/>
                        </a:rPr>
                        <a:t>35. Заключение экспертизы должно содержать один из следующих выводов о соответствии объекта экспертизы требованиям промышленной безопасности (кроме экспертизы декларации промышленной безопасности и обоснования безопасности опасного производственного объекта):</a:t>
                      </a:r>
                    </a:p>
                    <a:p>
                      <a:pPr algn="l" fontAlgn="ctr"/>
                      <a:r>
                        <a:rPr lang="ru-RU" sz="1100" b="0" i="0" u="none" strike="noStrike" dirty="0" smtClean="0">
                          <a:solidFill>
                            <a:schemeClr val="tx1"/>
                          </a:solidFill>
                          <a:effectLst/>
                          <a:latin typeface="+mn-lt"/>
                        </a:rPr>
                        <a:t>1) объект экспертизы соответствует требованиям промышленной безопасности и может быть применен при эксплуатации опасного производственного объекта;</a:t>
                      </a:r>
                    </a:p>
                    <a:p>
                      <a:pPr algn="l" fontAlgn="ctr"/>
                      <a:r>
                        <a:rPr lang="ru-RU" sz="1100" b="0" i="0" u="none" strike="noStrike" dirty="0" smtClean="0">
                          <a:solidFill>
                            <a:schemeClr val="tx1"/>
                          </a:solidFill>
                          <a:effectLst/>
                          <a:latin typeface="+mn-lt"/>
                        </a:rPr>
                        <a:t>2) объект экспертизы не в полной мере соответствует требованиям промышленной безопасности и может быть применен при условии внесения соответствующих изменений в документацию или выполнения соответствующих мероприятий в отношении технических устройств либо зданий и сооружений (в заключении указываются изменения, после внесения которых документация будет соответствовать требованиям промышленной безопасности, либо мероприятия (в том числе мероприятия, компенсирующие несоответствия), после проведения которых </a:t>
                      </a:r>
                      <a:r>
                        <a:rPr lang="ru-RU" sz="1100" b="0" i="0" u="none" strike="noStrike" dirty="0" smtClean="0">
                          <a:solidFill>
                            <a:srgbClr val="00B050"/>
                          </a:solidFill>
                          <a:effectLst/>
                          <a:latin typeface="+mn-lt"/>
                        </a:rPr>
                        <a:t>или при выполнении которых в процессе применения </a:t>
                      </a:r>
                      <a:r>
                        <a:rPr lang="ru-RU" sz="1100" b="0" i="0" u="none" strike="noStrike" dirty="0" smtClean="0">
                          <a:solidFill>
                            <a:schemeClr val="tx1"/>
                          </a:solidFill>
                          <a:effectLst/>
                          <a:latin typeface="+mn-lt"/>
                        </a:rPr>
                        <a:t>техническое устройство, здания, сооружения будут соответствовать требованиям промышленной безопасности);</a:t>
                      </a:r>
                    </a:p>
                    <a:p>
                      <a:pPr algn="l" fontAlgn="ctr"/>
                      <a:r>
                        <a:rPr lang="ru-RU" sz="1100" b="0" i="0" u="none" strike="noStrike" dirty="0" smtClean="0">
                          <a:solidFill>
                            <a:schemeClr val="tx1"/>
                          </a:solidFill>
                          <a:effectLst/>
                          <a:latin typeface="+mn-lt"/>
                        </a:rPr>
                        <a:t>3) объект экспертизы не соответствует требованиям промышленной безопасности и не может быть применен при эксплуатации опасного производственного объекта.</a:t>
                      </a: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518278810"/>
                  </a:ext>
                </a:extLst>
              </a:tr>
            </a:tbl>
          </a:graphicData>
        </a:graphic>
      </p:graphicFrame>
      <p:graphicFrame>
        <p:nvGraphicFramePr>
          <p:cNvPr id="78" name="Object 77" hidden="1"/>
          <p:cNvGraphicFramePr>
            <a:graphicFrameLocks noChangeAspect="1"/>
          </p:cNvGraphicFramePr>
          <p:nvPr>
            <p:custDataLst>
              <p:tags r:id="rId2"/>
            </p:custDataLst>
          </p:nvPr>
        </p:nvGraphicFramePr>
        <p:xfrm>
          <a:off x="1525895" y="1625"/>
          <a:ext cx="1619" cy="1619"/>
        </p:xfrm>
        <a:graphic>
          <a:graphicData uri="http://schemas.openxmlformats.org/presentationml/2006/ole">
            <mc:AlternateContent xmlns:mc="http://schemas.openxmlformats.org/markup-compatibility/2006">
              <mc:Choice xmlns:v="urn:schemas-microsoft-com:vml" Requires="v">
                <p:oleObj spid="_x0000_s20499" name="think-cell Slide" r:id="rId4" imgW="451" imgH="450" progId="TCLayout.ActiveDocument.1">
                  <p:embed/>
                </p:oleObj>
              </mc:Choice>
              <mc:Fallback>
                <p:oleObj name="think-cell Slide" r:id="rId4" imgW="451" imgH="450" progId="TCLayout.ActiveDocument.1">
                  <p:embed/>
                  <p:pic>
                    <p:nvPicPr>
                      <p:cNvPr id="78" name="Object 77" hidden="1"/>
                      <p:cNvPicPr/>
                      <p:nvPr/>
                    </p:nvPicPr>
                    <p:blipFill>
                      <a:blip r:embed="rId5"/>
                      <a:stretch>
                        <a:fillRect/>
                      </a:stretch>
                    </p:blipFill>
                    <p:spPr>
                      <a:xfrm>
                        <a:off x="1525895" y="1625"/>
                        <a:ext cx="1619" cy="1619"/>
                      </a:xfrm>
                      <a:prstGeom prst="rect">
                        <a:avLst/>
                      </a:prstGeom>
                    </p:spPr>
                  </p:pic>
                </p:oleObj>
              </mc:Fallback>
            </mc:AlternateContent>
          </a:graphicData>
        </a:graphic>
      </p:graphicFrame>
      <p:sp>
        <p:nvSpPr>
          <p:cNvPr id="9" name="Номер слайда 1">
            <a:extLst>
              <a:ext uri="{FF2B5EF4-FFF2-40B4-BE49-F238E27FC236}">
                <a16:creationId xmlns:a16="http://schemas.microsoft.com/office/drawing/2014/main" xmlns="" id="{6B126199-0999-F948-B673-C2DEF9086644}"/>
              </a:ext>
            </a:extLst>
          </p:cNvPr>
          <p:cNvSpPr>
            <a:spLocks noGrp="1"/>
          </p:cNvSpPr>
          <p:nvPr>
            <p:ph type="sldNum" sz="quarter" idx="10"/>
          </p:nvPr>
        </p:nvSpPr>
        <p:spPr/>
        <p:txBody>
          <a:bodyPr/>
          <a:lstStyle/>
          <a:p>
            <a:fld id="{A629F11A-CAD2-4FD2-9793-0DC6E98D19B3}" type="slidenum">
              <a:rPr lang="ru-RU" smtClean="0"/>
              <a:pPr/>
              <a:t>14</a:t>
            </a:fld>
            <a:endParaRPr lang="ru-RU" dirty="0"/>
          </a:p>
        </p:txBody>
      </p:sp>
      <p:sp>
        <p:nvSpPr>
          <p:cNvPr id="4" name="Title 3"/>
          <p:cNvSpPr>
            <a:spLocks noGrp="1"/>
          </p:cNvSpPr>
          <p:nvPr>
            <p:ph type="title"/>
          </p:nvPr>
        </p:nvSpPr>
        <p:spPr>
          <a:xfrm>
            <a:off x="407989" y="294478"/>
            <a:ext cx="10379284" cy="507250"/>
          </a:xfrm>
        </p:spPr>
        <p:txBody>
          <a:bodyPr/>
          <a:lstStyle/>
          <a:p>
            <a:r>
              <a:rPr lang="ru-RU" sz="1800" dirty="0" smtClean="0"/>
              <a:t>Было: </a:t>
            </a:r>
            <a:r>
              <a:rPr lang="ru-RU" sz="1800" dirty="0"/>
              <a:t>ФНП 538. Правила проведения экспертизы промышленной безопасности</a:t>
            </a:r>
            <a:br>
              <a:rPr lang="ru-RU" sz="1800" dirty="0"/>
            </a:br>
            <a:r>
              <a:rPr lang="ru-RU" sz="1800" dirty="0"/>
              <a:t>Стало: ФНП 420. Правила проведения экспертизы промышленной </a:t>
            </a:r>
            <a:r>
              <a:rPr lang="ru-RU" sz="1800" dirty="0" smtClean="0"/>
              <a:t>безопасности</a:t>
            </a:r>
            <a:endParaRPr lang="ru-RU" sz="1800" dirty="0"/>
          </a:p>
        </p:txBody>
      </p:sp>
      <p:sp>
        <p:nvSpPr>
          <p:cNvPr id="6" name="Прямоугольник 5"/>
          <p:cNvSpPr/>
          <p:nvPr/>
        </p:nvSpPr>
        <p:spPr>
          <a:xfrm>
            <a:off x="11054995" y="146407"/>
            <a:ext cx="1068512" cy="729465"/>
          </a:xfrm>
          <a:prstGeom prst="rect">
            <a:avLst/>
          </a:prstGeom>
          <a:solidFill>
            <a:schemeClr val="bg1"/>
          </a:solidFill>
          <a:ln w="9525">
            <a:noFill/>
            <a:miter lim="800000"/>
            <a:headEnd/>
            <a:tailEn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defTabSz="895350">
              <a:spcAft>
                <a:spcPts val="600"/>
              </a:spcAft>
              <a:buClr>
                <a:schemeClr val="accent1"/>
              </a:buClr>
              <a:buFont typeface="Wingdings" panose="05000000000000000000" pitchFamily="2" charset="2"/>
              <a:buNone/>
            </a:pPr>
            <a:endParaRPr lang="ru-RU" sz="1200" dirty="0" err="1" smtClean="0">
              <a:solidFill>
                <a:schemeClr val="bg1"/>
              </a:solidFill>
            </a:endParaRPr>
          </a:p>
        </p:txBody>
      </p:sp>
    </p:spTree>
    <p:extLst>
      <p:ext uri="{BB962C8B-B14F-4D97-AF65-F5344CB8AC3E}">
        <p14:creationId xmlns:p14="http://schemas.microsoft.com/office/powerpoint/2010/main" val="3860415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8" name="Таблица 167">
            <a:extLst>
              <a:ext uri="{FF2B5EF4-FFF2-40B4-BE49-F238E27FC236}">
                <a16:creationId xmlns:a16="http://schemas.microsoft.com/office/drawing/2014/main" xmlns="" id="{2F7EDEB9-4410-B941-802F-EEBE0CC2EFB7}"/>
              </a:ext>
            </a:extLst>
          </p:cNvPr>
          <p:cNvGraphicFramePr>
            <a:graphicFrameLocks noGrp="1"/>
          </p:cNvGraphicFramePr>
          <p:nvPr>
            <p:extLst>
              <p:ext uri="{D42A27DB-BD31-4B8C-83A1-F6EECF244321}">
                <p14:modId xmlns:p14="http://schemas.microsoft.com/office/powerpoint/2010/main" val="1100340469"/>
              </p:ext>
            </p:extLst>
          </p:nvPr>
        </p:nvGraphicFramePr>
        <p:xfrm>
          <a:off x="407988" y="1144107"/>
          <a:ext cx="11412650" cy="4156116"/>
        </p:xfrm>
        <a:graphic>
          <a:graphicData uri="http://schemas.openxmlformats.org/drawingml/2006/table">
            <a:tbl>
              <a:tblPr firstRow="1" bandRow="1">
                <a:tableStyleId>{93296810-A885-4BE3-A3E7-6D5BEEA58F35}</a:tableStyleId>
              </a:tblPr>
              <a:tblGrid>
                <a:gridCol w="5668963">
                  <a:extLst>
                    <a:ext uri="{9D8B030D-6E8A-4147-A177-3AD203B41FA5}">
                      <a16:colId xmlns:a16="http://schemas.microsoft.com/office/drawing/2014/main" xmlns="" val="329967540"/>
                    </a:ext>
                  </a:extLst>
                </a:gridCol>
                <a:gridCol w="5743687">
                  <a:extLst>
                    <a:ext uri="{9D8B030D-6E8A-4147-A177-3AD203B41FA5}">
                      <a16:colId xmlns:a16="http://schemas.microsoft.com/office/drawing/2014/main" xmlns="" val="115246862"/>
                    </a:ext>
                  </a:extLst>
                </a:gridCol>
              </a:tblGrid>
              <a:tr h="324036">
                <a:tc>
                  <a:txBody>
                    <a:bodyPr/>
                    <a:lstStyle/>
                    <a:p>
                      <a:pPr algn="ctr" fontAlgn="ctr"/>
                      <a:r>
                        <a:rPr lang="ru-RU" sz="1200" b="1" i="0" u="none" strike="noStrike" dirty="0" smtClean="0">
                          <a:solidFill>
                            <a:schemeClr val="bg1"/>
                          </a:solidFill>
                          <a:effectLst/>
                          <a:latin typeface="Arial" panose="020B0604020202020204" pitchFamily="34" charset="0"/>
                        </a:rPr>
                        <a:t>Было:</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ctr"/>
                      <a:r>
                        <a:rPr lang="ru-RU" sz="1200" b="1" i="0" u="none" strike="noStrike" dirty="0" smtClean="0">
                          <a:solidFill>
                            <a:schemeClr val="bg1"/>
                          </a:solidFill>
                          <a:effectLst/>
                          <a:latin typeface="Arial" panose="020B0604020202020204" pitchFamily="34" charset="0"/>
                        </a:rPr>
                        <a:t>Стало:</a:t>
                      </a:r>
                    </a:p>
                  </a:txBody>
                  <a:tcPr marL="180000" marR="72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xmlns="" val="10000"/>
                  </a:ext>
                </a:extLst>
              </a:tr>
              <a:tr h="377346">
                <a:tc>
                  <a:txBody>
                    <a:bodyPr/>
                    <a:lstStyle/>
                    <a:p>
                      <a:r>
                        <a:rPr lang="ru-RU" sz="1100" dirty="0" smtClean="0">
                          <a:latin typeface="+mn-lt"/>
                        </a:rPr>
                        <a:t>5. Срок действия планов мероприятий составляет:</a:t>
                      </a:r>
                    </a:p>
                    <a:p>
                      <a:r>
                        <a:rPr lang="ru-RU" sz="1100" dirty="0" smtClean="0">
                          <a:latin typeface="+mn-lt"/>
                        </a:rPr>
                        <a:t>а) для шахт угольных и объектов, на которых ведутся горные работы в подземных условиях, - 6 месяцев;</a:t>
                      </a:r>
                    </a:p>
                    <a:p>
                      <a:r>
                        <a:rPr lang="ru-RU" sz="1100" dirty="0" smtClean="0">
                          <a:latin typeface="+mn-lt"/>
                        </a:rPr>
                        <a:t>б) для объектов, на которых ведутся открытые горные работы или работы по обогащению полезных ископаемых, - 1 год;</a:t>
                      </a:r>
                    </a:p>
                    <a:p>
                      <a:r>
                        <a:rPr lang="ru-RU" sz="1100" dirty="0" smtClean="0">
                          <a:solidFill>
                            <a:srgbClr val="FF0000"/>
                          </a:solidFill>
                          <a:latin typeface="+mn-lt"/>
                        </a:rPr>
                        <a:t>в) для объектов I класса опасности - 2 года (за исключением объектов, указанных в подпунктах "а" и "б" настоящего пункта);</a:t>
                      </a:r>
                    </a:p>
                    <a:p>
                      <a:r>
                        <a:rPr lang="ru-RU" sz="1100" dirty="0" smtClean="0">
                          <a:solidFill>
                            <a:srgbClr val="FF0000"/>
                          </a:solidFill>
                          <a:latin typeface="+mn-lt"/>
                        </a:rPr>
                        <a:t>г) для объектов II класса опасности - 3 года (за исключением объектов, указанных в подпунктах "а" и "б" настоящего пункта);</a:t>
                      </a:r>
                    </a:p>
                    <a:p>
                      <a:r>
                        <a:rPr lang="ru-RU" sz="1100" dirty="0" smtClean="0">
                          <a:latin typeface="+mn-lt"/>
                        </a:rPr>
                        <a:t>д) для объектов III класса опасности - 5 лет (за исключением объектов, указанных в подпунктах "а" и "б" настоящего пункта).</a:t>
                      </a: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ru-RU" sz="1100" b="0" i="0" u="none" strike="noStrike" dirty="0" smtClean="0">
                          <a:solidFill>
                            <a:schemeClr val="tx1"/>
                          </a:solidFill>
                          <a:effectLst/>
                          <a:latin typeface="+mn-lt"/>
                        </a:rPr>
                        <a:t>5. Сроки действия планов мероприятий составляют:</a:t>
                      </a:r>
                    </a:p>
                    <a:p>
                      <a:pPr algn="l" fontAlgn="t"/>
                      <a:r>
                        <a:rPr lang="ru-RU" sz="1100" b="0" i="0" u="none" strike="noStrike" dirty="0" smtClean="0">
                          <a:solidFill>
                            <a:schemeClr val="tx1"/>
                          </a:solidFill>
                          <a:effectLst/>
                          <a:latin typeface="+mn-lt"/>
                        </a:rPr>
                        <a:t>а) для шахт угольных и объектов, на которых ведутся горные работы в подземных условиях, - 6 месяцев;</a:t>
                      </a:r>
                    </a:p>
                    <a:p>
                      <a:pPr algn="l" fontAlgn="t"/>
                      <a:r>
                        <a:rPr lang="ru-RU" sz="1100" b="0" i="0" u="none" strike="noStrike" dirty="0" smtClean="0">
                          <a:solidFill>
                            <a:schemeClr val="tx1"/>
                          </a:solidFill>
                          <a:effectLst/>
                          <a:latin typeface="+mn-lt"/>
                        </a:rPr>
                        <a:t>б) для объектов, на которых ведутся открытые горные работы, - 1 год;</a:t>
                      </a:r>
                    </a:p>
                    <a:p>
                      <a:pPr algn="l" fontAlgn="t"/>
                      <a:r>
                        <a:rPr lang="ru-RU" sz="1100" b="0" i="0" u="none" strike="noStrike" dirty="0" smtClean="0">
                          <a:solidFill>
                            <a:srgbClr val="00B050"/>
                          </a:solidFill>
                          <a:effectLst/>
                          <a:latin typeface="+mn-lt"/>
                        </a:rPr>
                        <a:t>в) для объектов I, II и III классов опасности (за исключением объектов, указанных в подпунктах "а" и "б" настоящего пункта) - 5 лет.</a:t>
                      </a:r>
                    </a:p>
                    <a:p>
                      <a:pPr algn="l" fontAlgn="t"/>
                      <a:r>
                        <a:rPr lang="ru-RU" sz="1100" b="0" i="0" u="none" strike="noStrike" dirty="0" smtClean="0">
                          <a:solidFill>
                            <a:srgbClr val="00B050"/>
                          </a:solidFill>
                          <a:effectLst/>
                          <a:latin typeface="+mn-lt"/>
                        </a:rPr>
                        <a:t>Срок действия пересмотренного плана мероприятий соответствует срокам, указанным в подпунктах "а" - "в" настоящего пункта.</a:t>
                      </a: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937319034"/>
                  </a:ext>
                </a:extLst>
              </a:tr>
              <a:tr h="360591">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ru-RU" sz="1100" b="0" i="0" u="none" strike="noStrike" dirty="0" smtClean="0">
                          <a:solidFill>
                            <a:schemeClr val="tx1"/>
                          </a:solidFill>
                          <a:effectLst/>
                          <a:latin typeface="+mn-lt"/>
                        </a:rPr>
                        <a:t>7. Планы мероприятий пересматриваются:</a:t>
                      </a:r>
                    </a:p>
                    <a:p>
                      <a:pPr marL="0" marR="0" lvl="0" indent="0" algn="l" defTabSz="844083" rtl="0" eaLnBrk="1" fontAlgn="auto" latinLnBrk="0" hangingPunct="1">
                        <a:lnSpc>
                          <a:spcPct val="100000"/>
                        </a:lnSpc>
                        <a:spcBef>
                          <a:spcPts val="0"/>
                        </a:spcBef>
                        <a:spcAft>
                          <a:spcPts val="0"/>
                        </a:spcAft>
                        <a:buClrTx/>
                        <a:buSzTx/>
                        <a:buFontTx/>
                        <a:buNone/>
                        <a:tabLst/>
                        <a:defRPr/>
                      </a:pPr>
                      <a:r>
                        <a:rPr lang="ru-RU" sz="1100" b="0" i="0" u="none" strike="noStrike" dirty="0" smtClean="0">
                          <a:solidFill>
                            <a:schemeClr val="tx1"/>
                          </a:solidFill>
                          <a:effectLst/>
                          <a:latin typeface="+mn-lt"/>
                        </a:rPr>
                        <a:t>б) не позднее 1 месяца после:</a:t>
                      </a:r>
                    </a:p>
                    <a:p>
                      <a:pPr marL="0" marR="0" lvl="0" indent="0" algn="l" defTabSz="844083" rtl="0" eaLnBrk="1" fontAlgn="auto" latinLnBrk="0" hangingPunct="1">
                        <a:lnSpc>
                          <a:spcPct val="100000"/>
                        </a:lnSpc>
                        <a:spcBef>
                          <a:spcPts val="0"/>
                        </a:spcBef>
                        <a:spcAft>
                          <a:spcPts val="0"/>
                        </a:spcAft>
                        <a:buClrTx/>
                        <a:buSzTx/>
                        <a:buFontTx/>
                        <a:buNone/>
                        <a:tabLst/>
                        <a:defRPr/>
                      </a:pPr>
                      <a:r>
                        <a:rPr lang="ru-RU" sz="1100" b="0" i="0" u="none" strike="noStrike" dirty="0" smtClean="0">
                          <a:solidFill>
                            <a:schemeClr val="tx1"/>
                          </a:solidFill>
                          <a:effectLst/>
                          <a:latin typeface="+mn-lt"/>
                        </a:rPr>
                        <a:t>…</a:t>
                      </a:r>
                    </a:p>
                    <a:p>
                      <a:pPr marL="0" marR="0" lvl="0" indent="0" algn="l" defTabSz="844083" rtl="0" eaLnBrk="1" fontAlgn="auto" latinLnBrk="0" hangingPunct="1">
                        <a:lnSpc>
                          <a:spcPct val="100000"/>
                        </a:lnSpc>
                        <a:spcBef>
                          <a:spcPts val="0"/>
                        </a:spcBef>
                        <a:spcAft>
                          <a:spcPts val="0"/>
                        </a:spcAft>
                        <a:buClrTx/>
                        <a:buSzTx/>
                        <a:buFontTx/>
                        <a:buNone/>
                        <a:tabLst/>
                        <a:defRPr/>
                      </a:pPr>
                      <a:r>
                        <a:rPr lang="ru-RU" sz="1100" b="0" i="0" u="none" strike="noStrike" dirty="0" smtClean="0">
                          <a:solidFill>
                            <a:srgbClr val="FF0000"/>
                          </a:solidFill>
                          <a:effectLst/>
                          <a:latin typeface="+mn-lt"/>
                        </a:rPr>
                        <a:t>внесения изменений в применяемые при осуществлении производственного контроля за соблюдением требований промышленной безопасности на объекте методики (методы) измерений или типы средств измерений;</a:t>
                      </a:r>
                      <a:endParaRPr lang="ru-RU" sz="1100" b="0" i="0" u="none" strike="noStrike" dirty="0" smtClean="0">
                        <a:solidFill>
                          <a:schemeClr val="tx1"/>
                        </a:solidFill>
                        <a:effectLst/>
                        <a:latin typeface="+mn-lt"/>
                      </a:endParaRPr>
                    </a:p>
                    <a:p>
                      <a:pPr marL="0" marR="0" lvl="0" indent="0" algn="l" defTabSz="844083" rtl="0" eaLnBrk="1" fontAlgn="auto" latinLnBrk="0" hangingPunct="1">
                        <a:lnSpc>
                          <a:spcPct val="100000"/>
                        </a:lnSpc>
                        <a:spcBef>
                          <a:spcPts val="0"/>
                        </a:spcBef>
                        <a:spcAft>
                          <a:spcPts val="0"/>
                        </a:spcAft>
                        <a:buClrTx/>
                        <a:buSzTx/>
                        <a:buFontTx/>
                        <a:buNone/>
                        <a:tabLst/>
                        <a:defRPr/>
                      </a:pPr>
                      <a:r>
                        <a:rPr lang="ru-RU" sz="1100" b="0" i="0" u="none" strike="noStrike" dirty="0" smtClean="0">
                          <a:solidFill>
                            <a:srgbClr val="FF0000"/>
                          </a:solidFill>
                          <a:effectLst/>
                          <a:latin typeface="+mn-lt"/>
                        </a:rPr>
                        <a:t>ввода новых или закрытия отработанных участков горных выработок, внесения изменений в схемы вентиляции на них, а также после изменения путей выхода работников при аварии;</a:t>
                      </a: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ru-RU" sz="1100" b="0" i="0" u="none" strike="noStrike" dirty="0" smtClean="0">
                          <a:solidFill>
                            <a:schemeClr val="tx1"/>
                          </a:solidFill>
                          <a:effectLst/>
                          <a:latin typeface="+mn-lt"/>
                        </a:rPr>
                        <a:t>7. Планы мероприятий пересматриваются:</a:t>
                      </a:r>
                    </a:p>
                    <a:p>
                      <a:pPr algn="l" fontAlgn="ctr"/>
                      <a:r>
                        <a:rPr lang="ru-RU" sz="1100" b="0" i="0" u="none" strike="noStrike" dirty="0" smtClean="0">
                          <a:solidFill>
                            <a:schemeClr val="tx1"/>
                          </a:solidFill>
                          <a:effectLst/>
                          <a:latin typeface="+mn-lt"/>
                        </a:rPr>
                        <a:t>б) не позднее 30 календарных дней после:</a:t>
                      </a:r>
                    </a:p>
                    <a:p>
                      <a:pPr algn="l" fontAlgn="ctr"/>
                      <a:r>
                        <a:rPr lang="ru-RU" sz="1100" b="0" i="0" u="none" strike="noStrike" dirty="0" smtClean="0">
                          <a:solidFill>
                            <a:schemeClr val="tx1"/>
                          </a:solidFill>
                          <a:effectLst/>
                          <a:latin typeface="+mn-lt"/>
                        </a:rPr>
                        <a:t>…</a:t>
                      </a:r>
                    </a:p>
                    <a:p>
                      <a:pPr algn="l" fontAlgn="ctr"/>
                      <a:r>
                        <a:rPr lang="ru-RU" sz="1100" b="0" i="0" u="none" strike="noStrike" dirty="0" smtClean="0">
                          <a:solidFill>
                            <a:srgbClr val="00B050"/>
                          </a:solidFill>
                          <a:effectLst/>
                          <a:latin typeface="+mn-lt"/>
                        </a:rPr>
                        <a:t>изменения сведений, содержащихся в общих или специальных разделах плана мероприятий;</a:t>
                      </a:r>
                    </a:p>
                    <a:p>
                      <a:pPr algn="l" fontAlgn="ctr"/>
                      <a:r>
                        <a:rPr lang="ru-RU" sz="1100" b="0" i="0" u="none" strike="noStrike" dirty="0" smtClean="0">
                          <a:solidFill>
                            <a:srgbClr val="00B050"/>
                          </a:solidFill>
                          <a:effectLst/>
                          <a:latin typeface="+mn-lt"/>
                        </a:rPr>
                        <a:t>д) на основании предостережения федерального органа исполнительной власти в области промышленной безопасности или его территориального органа о недопустимости нарушения обязательных требований промышленной безопасности в случае выявления указанными органами новых факторов риска по результатам технического расследования причин аварий на иных аналогичных объектах.</a:t>
                      </a: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518278810"/>
                  </a:ext>
                </a:extLst>
              </a:tr>
            </a:tbl>
          </a:graphicData>
        </a:graphic>
      </p:graphicFrame>
      <p:graphicFrame>
        <p:nvGraphicFramePr>
          <p:cNvPr id="78" name="Object 77" hidden="1"/>
          <p:cNvGraphicFramePr>
            <a:graphicFrameLocks noChangeAspect="1"/>
          </p:cNvGraphicFramePr>
          <p:nvPr>
            <p:custDataLst>
              <p:tags r:id="rId2"/>
            </p:custDataLst>
          </p:nvPr>
        </p:nvGraphicFramePr>
        <p:xfrm>
          <a:off x="1525895" y="1625"/>
          <a:ext cx="1619" cy="1619"/>
        </p:xfrm>
        <a:graphic>
          <a:graphicData uri="http://schemas.openxmlformats.org/presentationml/2006/ole">
            <mc:AlternateContent xmlns:mc="http://schemas.openxmlformats.org/markup-compatibility/2006">
              <mc:Choice xmlns:v="urn:schemas-microsoft-com:vml" Requires="v">
                <p:oleObj spid="_x0000_s10297" name="think-cell Slide" r:id="rId4" imgW="451" imgH="450" progId="TCLayout.ActiveDocument.1">
                  <p:embed/>
                </p:oleObj>
              </mc:Choice>
              <mc:Fallback>
                <p:oleObj name="think-cell Slide" r:id="rId4" imgW="451" imgH="450" progId="TCLayout.ActiveDocument.1">
                  <p:embed/>
                  <p:pic>
                    <p:nvPicPr>
                      <p:cNvPr id="78" name="Object 77" hidden="1"/>
                      <p:cNvPicPr/>
                      <p:nvPr/>
                    </p:nvPicPr>
                    <p:blipFill>
                      <a:blip r:embed="rId5"/>
                      <a:stretch>
                        <a:fillRect/>
                      </a:stretch>
                    </p:blipFill>
                    <p:spPr>
                      <a:xfrm>
                        <a:off x="1525895" y="1625"/>
                        <a:ext cx="1619" cy="1619"/>
                      </a:xfrm>
                      <a:prstGeom prst="rect">
                        <a:avLst/>
                      </a:prstGeom>
                    </p:spPr>
                  </p:pic>
                </p:oleObj>
              </mc:Fallback>
            </mc:AlternateContent>
          </a:graphicData>
        </a:graphic>
      </p:graphicFrame>
      <p:sp>
        <p:nvSpPr>
          <p:cNvPr id="9" name="Номер слайда 1">
            <a:extLst>
              <a:ext uri="{FF2B5EF4-FFF2-40B4-BE49-F238E27FC236}">
                <a16:creationId xmlns:a16="http://schemas.microsoft.com/office/drawing/2014/main" xmlns="" id="{6B126199-0999-F948-B673-C2DEF9086644}"/>
              </a:ext>
            </a:extLst>
          </p:cNvPr>
          <p:cNvSpPr>
            <a:spLocks noGrp="1"/>
          </p:cNvSpPr>
          <p:nvPr>
            <p:ph type="sldNum" sz="quarter" idx="10"/>
          </p:nvPr>
        </p:nvSpPr>
        <p:spPr/>
        <p:txBody>
          <a:bodyPr/>
          <a:lstStyle/>
          <a:p>
            <a:fld id="{A629F11A-CAD2-4FD2-9793-0DC6E98D19B3}" type="slidenum">
              <a:rPr lang="ru-RU" smtClean="0"/>
              <a:pPr/>
              <a:t>15</a:t>
            </a:fld>
            <a:endParaRPr lang="ru-RU" dirty="0"/>
          </a:p>
        </p:txBody>
      </p:sp>
      <p:sp>
        <p:nvSpPr>
          <p:cNvPr id="4" name="Title 3"/>
          <p:cNvSpPr>
            <a:spLocks noGrp="1"/>
          </p:cNvSpPr>
          <p:nvPr>
            <p:ph type="title"/>
          </p:nvPr>
        </p:nvSpPr>
        <p:spPr>
          <a:xfrm>
            <a:off x="407989" y="59030"/>
            <a:ext cx="10379284" cy="978148"/>
          </a:xfrm>
        </p:spPr>
        <p:txBody>
          <a:bodyPr/>
          <a:lstStyle/>
          <a:p>
            <a:r>
              <a:rPr lang="ru-RU" sz="1800" dirty="0" smtClean="0"/>
              <a:t>Было: </a:t>
            </a:r>
            <a:r>
              <a:rPr lang="ru-RU" sz="1800" dirty="0"/>
              <a:t>ППРФ </a:t>
            </a:r>
            <a:r>
              <a:rPr lang="ru-RU" sz="1800" dirty="0" smtClean="0"/>
              <a:t>№ 730</a:t>
            </a:r>
            <a:r>
              <a:rPr lang="ru-RU" sz="1800" dirty="0"/>
              <a:t>. Положение о разработке планов мероприятий по локализации и ликвидации последствий аварий на опасных производственных объектах</a:t>
            </a:r>
            <a:br>
              <a:rPr lang="ru-RU" sz="1800" dirty="0"/>
            </a:br>
            <a:r>
              <a:rPr lang="ru-RU" sz="1800" dirty="0"/>
              <a:t>Стало: ППРФ </a:t>
            </a:r>
            <a:r>
              <a:rPr lang="ru-RU" sz="1800" dirty="0" smtClean="0"/>
              <a:t>№ </a:t>
            </a:r>
            <a:r>
              <a:rPr lang="ru-RU" sz="1800" dirty="0"/>
              <a:t>1437. Положение о разработке планов мероприятий по локализации и ликвидации последствий аварий на опасных производственных </a:t>
            </a:r>
            <a:r>
              <a:rPr lang="ru-RU" sz="1800" dirty="0" smtClean="0"/>
              <a:t>объектах</a:t>
            </a:r>
            <a:endParaRPr lang="ru-RU" sz="1800" dirty="0"/>
          </a:p>
        </p:txBody>
      </p:sp>
      <p:sp>
        <p:nvSpPr>
          <p:cNvPr id="6" name="Прямоугольник 5"/>
          <p:cNvSpPr/>
          <p:nvPr/>
        </p:nvSpPr>
        <p:spPr>
          <a:xfrm>
            <a:off x="11054995" y="146407"/>
            <a:ext cx="1068512" cy="729465"/>
          </a:xfrm>
          <a:prstGeom prst="rect">
            <a:avLst/>
          </a:prstGeom>
          <a:solidFill>
            <a:schemeClr val="bg1"/>
          </a:solidFill>
          <a:ln w="9525">
            <a:noFill/>
            <a:miter lim="800000"/>
            <a:headEnd/>
            <a:tailEn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defTabSz="895350">
              <a:spcAft>
                <a:spcPts val="600"/>
              </a:spcAft>
              <a:buClr>
                <a:schemeClr val="accent1"/>
              </a:buClr>
              <a:buFont typeface="Wingdings" panose="05000000000000000000" pitchFamily="2" charset="2"/>
              <a:buNone/>
            </a:pPr>
            <a:endParaRPr lang="ru-RU" sz="1200" dirty="0" err="1" smtClean="0">
              <a:solidFill>
                <a:schemeClr val="bg1"/>
              </a:solidFill>
            </a:endParaRPr>
          </a:p>
        </p:txBody>
      </p:sp>
    </p:spTree>
    <p:extLst>
      <p:ext uri="{BB962C8B-B14F-4D97-AF65-F5344CB8AC3E}">
        <p14:creationId xmlns:p14="http://schemas.microsoft.com/office/powerpoint/2010/main" val="1235431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7F02BBA1-0DBC-43A2-AF86-DF94E3280C9F}" type="slidenum">
              <a:rPr lang="en-US" smtClean="0"/>
              <a:pPr>
                <a:defRPr/>
              </a:pPr>
              <a:t>16</a:t>
            </a:fld>
            <a:endParaRPr lang="en-US"/>
          </a:p>
        </p:txBody>
      </p:sp>
      <p:graphicFrame>
        <p:nvGraphicFramePr>
          <p:cNvPr id="3" name="Объект 2"/>
          <p:cNvGraphicFramePr>
            <a:graphicFrameLocks noChangeAspect="1"/>
          </p:cNvGraphicFramePr>
          <p:nvPr>
            <p:extLst>
              <p:ext uri="{D42A27DB-BD31-4B8C-83A1-F6EECF244321}">
                <p14:modId xmlns:p14="http://schemas.microsoft.com/office/powerpoint/2010/main" val="2051664041"/>
              </p:ext>
            </p:extLst>
          </p:nvPr>
        </p:nvGraphicFramePr>
        <p:xfrm>
          <a:off x="805154" y="325929"/>
          <a:ext cx="4599053" cy="6532071"/>
        </p:xfrm>
        <a:graphic>
          <a:graphicData uri="http://schemas.openxmlformats.org/presentationml/2006/ole">
            <mc:AlternateContent xmlns:mc="http://schemas.openxmlformats.org/markup-compatibility/2006">
              <mc:Choice xmlns:v="urn:schemas-microsoft-com:vml" Requires="v">
                <p:oleObj spid="_x0000_s21511" name="Acrobat Document" r:id="rId3" imgW="5667172" imgH="8048445" progId="AcroExch.Document.11">
                  <p:embed/>
                </p:oleObj>
              </mc:Choice>
              <mc:Fallback>
                <p:oleObj name="Acrobat Document" r:id="rId3" imgW="5667172" imgH="8048445" progId="AcroExch.Document.11">
                  <p:embed/>
                  <p:pic>
                    <p:nvPicPr>
                      <p:cNvPr id="0" name=""/>
                      <p:cNvPicPr/>
                      <p:nvPr/>
                    </p:nvPicPr>
                    <p:blipFill>
                      <a:blip r:embed="rId4"/>
                      <a:stretch>
                        <a:fillRect/>
                      </a:stretch>
                    </p:blipFill>
                    <p:spPr>
                      <a:xfrm>
                        <a:off x="805154" y="325929"/>
                        <a:ext cx="4599053" cy="6532071"/>
                      </a:xfrm>
                      <a:prstGeom prst="rect">
                        <a:avLst/>
                      </a:prstGeom>
                    </p:spPr>
                  </p:pic>
                </p:oleObj>
              </mc:Fallback>
            </mc:AlternateContent>
          </a:graphicData>
        </a:graphic>
      </p:graphicFrame>
      <p:graphicFrame>
        <p:nvGraphicFramePr>
          <p:cNvPr id="4" name="Объект 3"/>
          <p:cNvGraphicFramePr>
            <a:graphicFrameLocks noChangeAspect="1"/>
          </p:cNvGraphicFramePr>
          <p:nvPr>
            <p:extLst>
              <p:ext uri="{D42A27DB-BD31-4B8C-83A1-F6EECF244321}">
                <p14:modId xmlns:p14="http://schemas.microsoft.com/office/powerpoint/2010/main" val="672476784"/>
              </p:ext>
            </p:extLst>
          </p:nvPr>
        </p:nvGraphicFramePr>
        <p:xfrm>
          <a:off x="6523982" y="359357"/>
          <a:ext cx="4592655" cy="6498643"/>
        </p:xfrm>
        <a:graphic>
          <a:graphicData uri="http://schemas.openxmlformats.org/presentationml/2006/ole">
            <mc:AlternateContent xmlns:mc="http://schemas.openxmlformats.org/markup-compatibility/2006">
              <mc:Choice xmlns:v="urn:schemas-microsoft-com:vml" Requires="v">
                <p:oleObj spid="_x0000_s21512" name="Acrobat Document" r:id="rId5" imgW="5667172" imgH="8019870" progId="AcroExch.Document.11">
                  <p:embed/>
                </p:oleObj>
              </mc:Choice>
              <mc:Fallback>
                <p:oleObj name="Acrobat Document" r:id="rId5" imgW="5667172" imgH="8019870" progId="AcroExch.Document.11">
                  <p:embed/>
                  <p:pic>
                    <p:nvPicPr>
                      <p:cNvPr id="0" name=""/>
                      <p:cNvPicPr/>
                      <p:nvPr/>
                    </p:nvPicPr>
                    <p:blipFill>
                      <a:blip r:embed="rId6"/>
                      <a:stretch>
                        <a:fillRect/>
                      </a:stretch>
                    </p:blipFill>
                    <p:spPr>
                      <a:xfrm>
                        <a:off x="6523982" y="359357"/>
                        <a:ext cx="4592655" cy="6498643"/>
                      </a:xfrm>
                      <a:prstGeom prst="rect">
                        <a:avLst/>
                      </a:prstGeom>
                    </p:spPr>
                  </p:pic>
                </p:oleObj>
              </mc:Fallback>
            </mc:AlternateContent>
          </a:graphicData>
        </a:graphic>
      </p:graphicFrame>
    </p:spTree>
    <p:extLst>
      <p:ext uri="{BB962C8B-B14F-4D97-AF65-F5344CB8AC3E}">
        <p14:creationId xmlns:p14="http://schemas.microsoft.com/office/powerpoint/2010/main" val="2374472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7F02BBA1-0DBC-43A2-AF86-DF94E3280C9F}" type="slidenum">
              <a:rPr lang="en-US" smtClean="0"/>
              <a:pPr>
                <a:defRPr/>
              </a:pPr>
              <a:t>17</a:t>
            </a:fld>
            <a:endParaRPr lang="en-US"/>
          </a:p>
        </p:txBody>
      </p:sp>
      <p:graphicFrame>
        <p:nvGraphicFramePr>
          <p:cNvPr id="3" name="Объект 2"/>
          <p:cNvGraphicFramePr>
            <a:graphicFrameLocks noChangeAspect="1"/>
          </p:cNvGraphicFramePr>
          <p:nvPr>
            <p:extLst>
              <p:ext uri="{D42A27DB-BD31-4B8C-83A1-F6EECF244321}">
                <p14:modId xmlns:p14="http://schemas.microsoft.com/office/powerpoint/2010/main" val="3303460712"/>
              </p:ext>
            </p:extLst>
          </p:nvPr>
        </p:nvGraphicFramePr>
        <p:xfrm>
          <a:off x="1054956" y="635851"/>
          <a:ext cx="4404545" cy="6222149"/>
        </p:xfrm>
        <a:graphic>
          <a:graphicData uri="http://schemas.openxmlformats.org/presentationml/2006/ole">
            <mc:AlternateContent xmlns:mc="http://schemas.openxmlformats.org/markup-compatibility/2006">
              <mc:Choice xmlns:v="urn:schemas-microsoft-com:vml" Requires="v">
                <p:oleObj spid="_x0000_s22534" name="Acrobat Document" r:id="rId3" imgW="5676900" imgH="8019870" progId="AcroExch.Document.11">
                  <p:embed/>
                </p:oleObj>
              </mc:Choice>
              <mc:Fallback>
                <p:oleObj name="Acrobat Document" r:id="rId3" imgW="5676900" imgH="8019870" progId="AcroExch.Document.11">
                  <p:embed/>
                  <p:pic>
                    <p:nvPicPr>
                      <p:cNvPr id="0" name=""/>
                      <p:cNvPicPr/>
                      <p:nvPr/>
                    </p:nvPicPr>
                    <p:blipFill>
                      <a:blip r:embed="rId4"/>
                      <a:stretch>
                        <a:fillRect/>
                      </a:stretch>
                    </p:blipFill>
                    <p:spPr>
                      <a:xfrm>
                        <a:off x="1054956" y="635851"/>
                        <a:ext cx="4404545" cy="6222149"/>
                      </a:xfrm>
                      <a:prstGeom prst="rect">
                        <a:avLst/>
                      </a:prstGeom>
                    </p:spPr>
                  </p:pic>
                </p:oleObj>
              </mc:Fallback>
            </mc:AlternateContent>
          </a:graphicData>
        </a:graphic>
      </p:graphicFrame>
      <p:graphicFrame>
        <p:nvGraphicFramePr>
          <p:cNvPr id="4" name="Объект 3"/>
          <p:cNvGraphicFramePr>
            <a:graphicFrameLocks noChangeAspect="1"/>
          </p:cNvGraphicFramePr>
          <p:nvPr>
            <p:extLst>
              <p:ext uri="{D42A27DB-BD31-4B8C-83A1-F6EECF244321}">
                <p14:modId xmlns:p14="http://schemas.microsoft.com/office/powerpoint/2010/main" val="2195660548"/>
              </p:ext>
            </p:extLst>
          </p:nvPr>
        </p:nvGraphicFramePr>
        <p:xfrm>
          <a:off x="6438615" y="516437"/>
          <a:ext cx="4482814" cy="6332716"/>
        </p:xfrm>
        <a:graphic>
          <a:graphicData uri="http://schemas.openxmlformats.org/presentationml/2006/ole">
            <mc:AlternateContent xmlns:mc="http://schemas.openxmlformats.org/markup-compatibility/2006">
              <mc:Choice xmlns:v="urn:schemas-microsoft-com:vml" Requires="v">
                <p:oleObj spid="_x0000_s22535" name="Acrobat Document" r:id="rId5" imgW="5676900" imgH="8019870" progId="AcroExch.Document.11">
                  <p:embed/>
                </p:oleObj>
              </mc:Choice>
              <mc:Fallback>
                <p:oleObj name="Acrobat Document" r:id="rId5" imgW="5676900" imgH="8019870" progId="AcroExch.Document.11">
                  <p:embed/>
                  <p:pic>
                    <p:nvPicPr>
                      <p:cNvPr id="0" name=""/>
                      <p:cNvPicPr/>
                      <p:nvPr/>
                    </p:nvPicPr>
                    <p:blipFill>
                      <a:blip r:embed="rId6"/>
                      <a:stretch>
                        <a:fillRect/>
                      </a:stretch>
                    </p:blipFill>
                    <p:spPr>
                      <a:xfrm>
                        <a:off x="6438615" y="516437"/>
                        <a:ext cx="4482814" cy="6332716"/>
                      </a:xfrm>
                      <a:prstGeom prst="rect">
                        <a:avLst/>
                      </a:prstGeom>
                    </p:spPr>
                  </p:pic>
                </p:oleObj>
              </mc:Fallback>
            </mc:AlternateContent>
          </a:graphicData>
        </a:graphic>
      </p:graphicFrame>
    </p:spTree>
    <p:extLst>
      <p:ext uri="{BB962C8B-B14F-4D97-AF65-F5344CB8AC3E}">
        <p14:creationId xmlns:p14="http://schemas.microsoft.com/office/powerpoint/2010/main" val="2370855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7F02BBA1-0DBC-43A2-AF86-DF94E3280C9F}" type="slidenum">
              <a:rPr lang="en-US" smtClean="0"/>
              <a:pPr>
                <a:defRPr/>
              </a:pPr>
              <a:t>18</a:t>
            </a:fld>
            <a:endParaRPr lang="en-US"/>
          </a:p>
        </p:txBody>
      </p:sp>
      <p:graphicFrame>
        <p:nvGraphicFramePr>
          <p:cNvPr id="3" name="Объект 2"/>
          <p:cNvGraphicFramePr>
            <a:graphicFrameLocks noChangeAspect="1"/>
          </p:cNvGraphicFramePr>
          <p:nvPr>
            <p:extLst>
              <p:ext uri="{D42A27DB-BD31-4B8C-83A1-F6EECF244321}">
                <p14:modId xmlns:p14="http://schemas.microsoft.com/office/powerpoint/2010/main" val="2619499382"/>
              </p:ext>
            </p:extLst>
          </p:nvPr>
        </p:nvGraphicFramePr>
        <p:xfrm>
          <a:off x="1009038" y="199163"/>
          <a:ext cx="4713668" cy="6658836"/>
        </p:xfrm>
        <a:graphic>
          <a:graphicData uri="http://schemas.openxmlformats.org/presentationml/2006/ole">
            <mc:AlternateContent xmlns:mc="http://schemas.openxmlformats.org/markup-compatibility/2006">
              <mc:Choice xmlns:v="urn:schemas-microsoft-com:vml" Requires="v">
                <p:oleObj spid="_x0000_s23558" name="Acrobat Document" r:id="rId3" imgW="5676900" imgH="8019870" progId="AcroExch.Document.11">
                  <p:embed/>
                </p:oleObj>
              </mc:Choice>
              <mc:Fallback>
                <p:oleObj name="Acrobat Document" r:id="rId3" imgW="5676900" imgH="8019870" progId="AcroExch.Document.11">
                  <p:embed/>
                  <p:pic>
                    <p:nvPicPr>
                      <p:cNvPr id="0" name=""/>
                      <p:cNvPicPr/>
                      <p:nvPr/>
                    </p:nvPicPr>
                    <p:blipFill>
                      <a:blip r:embed="rId4"/>
                      <a:stretch>
                        <a:fillRect/>
                      </a:stretch>
                    </p:blipFill>
                    <p:spPr>
                      <a:xfrm>
                        <a:off x="1009038" y="199163"/>
                        <a:ext cx="4713668" cy="6658836"/>
                      </a:xfrm>
                      <a:prstGeom prst="rect">
                        <a:avLst/>
                      </a:prstGeom>
                    </p:spPr>
                  </p:pic>
                </p:oleObj>
              </mc:Fallback>
            </mc:AlternateContent>
          </a:graphicData>
        </a:graphic>
      </p:graphicFrame>
      <p:graphicFrame>
        <p:nvGraphicFramePr>
          <p:cNvPr id="4" name="Объект 3"/>
          <p:cNvGraphicFramePr>
            <a:graphicFrameLocks noChangeAspect="1"/>
          </p:cNvGraphicFramePr>
          <p:nvPr>
            <p:extLst>
              <p:ext uri="{D42A27DB-BD31-4B8C-83A1-F6EECF244321}">
                <p14:modId xmlns:p14="http://schemas.microsoft.com/office/powerpoint/2010/main" val="2862375955"/>
              </p:ext>
            </p:extLst>
          </p:nvPr>
        </p:nvGraphicFramePr>
        <p:xfrm>
          <a:off x="6318500" y="155824"/>
          <a:ext cx="4715946" cy="6673102"/>
        </p:xfrm>
        <a:graphic>
          <a:graphicData uri="http://schemas.openxmlformats.org/presentationml/2006/ole">
            <mc:AlternateContent xmlns:mc="http://schemas.openxmlformats.org/markup-compatibility/2006">
              <mc:Choice xmlns:v="urn:schemas-microsoft-com:vml" Requires="v">
                <p:oleObj spid="_x0000_s23559" name="Acrobat Document" r:id="rId5" imgW="5667172" imgH="8019870" progId="AcroExch.Document.11">
                  <p:embed/>
                </p:oleObj>
              </mc:Choice>
              <mc:Fallback>
                <p:oleObj name="Acrobat Document" r:id="rId5" imgW="5667172" imgH="8019870" progId="AcroExch.Document.11">
                  <p:embed/>
                  <p:pic>
                    <p:nvPicPr>
                      <p:cNvPr id="0" name=""/>
                      <p:cNvPicPr/>
                      <p:nvPr/>
                    </p:nvPicPr>
                    <p:blipFill>
                      <a:blip r:embed="rId6"/>
                      <a:stretch>
                        <a:fillRect/>
                      </a:stretch>
                    </p:blipFill>
                    <p:spPr>
                      <a:xfrm>
                        <a:off x="6318500" y="155824"/>
                        <a:ext cx="4715946" cy="6673102"/>
                      </a:xfrm>
                      <a:prstGeom prst="rect">
                        <a:avLst/>
                      </a:prstGeom>
                    </p:spPr>
                  </p:pic>
                </p:oleObj>
              </mc:Fallback>
            </mc:AlternateContent>
          </a:graphicData>
        </a:graphic>
      </p:graphicFrame>
    </p:spTree>
    <p:extLst>
      <p:ext uri="{BB962C8B-B14F-4D97-AF65-F5344CB8AC3E}">
        <p14:creationId xmlns:p14="http://schemas.microsoft.com/office/powerpoint/2010/main" val="2945777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7F02BBA1-0DBC-43A2-AF86-DF94E3280C9F}" type="slidenum">
              <a:rPr lang="en-US" smtClean="0"/>
              <a:pPr>
                <a:defRPr/>
              </a:pPr>
              <a:t>19</a:t>
            </a:fld>
            <a:endParaRPr lang="en-US"/>
          </a:p>
        </p:txBody>
      </p:sp>
      <p:graphicFrame>
        <p:nvGraphicFramePr>
          <p:cNvPr id="3" name="Объект 2"/>
          <p:cNvGraphicFramePr>
            <a:graphicFrameLocks noChangeAspect="1"/>
          </p:cNvGraphicFramePr>
          <p:nvPr>
            <p:extLst>
              <p:ext uri="{D42A27DB-BD31-4B8C-83A1-F6EECF244321}">
                <p14:modId xmlns:p14="http://schemas.microsoft.com/office/powerpoint/2010/main" val="1181068942"/>
              </p:ext>
            </p:extLst>
          </p:nvPr>
        </p:nvGraphicFramePr>
        <p:xfrm>
          <a:off x="883578" y="298180"/>
          <a:ext cx="4541177" cy="6457932"/>
        </p:xfrm>
        <a:graphic>
          <a:graphicData uri="http://schemas.openxmlformats.org/presentationml/2006/ole">
            <mc:AlternateContent xmlns:mc="http://schemas.openxmlformats.org/markup-compatibility/2006">
              <mc:Choice xmlns:v="urn:schemas-microsoft-com:vml" Requires="v">
                <p:oleObj spid="_x0000_s24582" name="Acrobat Document" r:id="rId3" imgW="5667172" imgH="8058150" progId="AcroExch.Document.11">
                  <p:embed/>
                </p:oleObj>
              </mc:Choice>
              <mc:Fallback>
                <p:oleObj name="Acrobat Document" r:id="rId3" imgW="5667172" imgH="8058150" progId="AcroExch.Document.11">
                  <p:embed/>
                  <p:pic>
                    <p:nvPicPr>
                      <p:cNvPr id="0" name=""/>
                      <p:cNvPicPr/>
                      <p:nvPr/>
                    </p:nvPicPr>
                    <p:blipFill>
                      <a:blip r:embed="rId4"/>
                      <a:stretch>
                        <a:fillRect/>
                      </a:stretch>
                    </p:blipFill>
                    <p:spPr>
                      <a:xfrm>
                        <a:off x="883578" y="298180"/>
                        <a:ext cx="4541177" cy="6457932"/>
                      </a:xfrm>
                      <a:prstGeom prst="rect">
                        <a:avLst/>
                      </a:prstGeom>
                    </p:spPr>
                  </p:pic>
                </p:oleObj>
              </mc:Fallback>
            </mc:AlternateContent>
          </a:graphicData>
        </a:graphic>
      </p:graphicFrame>
      <p:graphicFrame>
        <p:nvGraphicFramePr>
          <p:cNvPr id="4" name="Объект 3"/>
          <p:cNvGraphicFramePr>
            <a:graphicFrameLocks noChangeAspect="1"/>
          </p:cNvGraphicFramePr>
          <p:nvPr>
            <p:extLst>
              <p:ext uri="{D42A27DB-BD31-4B8C-83A1-F6EECF244321}">
                <p14:modId xmlns:p14="http://schemas.microsoft.com/office/powerpoint/2010/main" val="2097407754"/>
              </p:ext>
            </p:extLst>
          </p:nvPr>
        </p:nvGraphicFramePr>
        <p:xfrm>
          <a:off x="6297951" y="34670"/>
          <a:ext cx="4664575" cy="6600412"/>
        </p:xfrm>
        <a:graphic>
          <a:graphicData uri="http://schemas.openxmlformats.org/presentationml/2006/ole">
            <mc:AlternateContent xmlns:mc="http://schemas.openxmlformats.org/markup-compatibility/2006">
              <mc:Choice xmlns:v="urn:schemas-microsoft-com:vml" Requires="v">
                <p:oleObj spid="_x0000_s24583" name="Acrobat Document" r:id="rId5" imgW="5667172" imgH="8019870" progId="AcroExch.Document.11">
                  <p:embed/>
                </p:oleObj>
              </mc:Choice>
              <mc:Fallback>
                <p:oleObj name="Acrobat Document" r:id="rId5" imgW="5667172" imgH="8019870" progId="AcroExch.Document.11">
                  <p:embed/>
                  <p:pic>
                    <p:nvPicPr>
                      <p:cNvPr id="0" name=""/>
                      <p:cNvPicPr/>
                      <p:nvPr/>
                    </p:nvPicPr>
                    <p:blipFill>
                      <a:blip r:embed="rId6"/>
                      <a:stretch>
                        <a:fillRect/>
                      </a:stretch>
                    </p:blipFill>
                    <p:spPr>
                      <a:xfrm>
                        <a:off x="6297951" y="34670"/>
                        <a:ext cx="4664575" cy="6600412"/>
                      </a:xfrm>
                      <a:prstGeom prst="rect">
                        <a:avLst/>
                      </a:prstGeom>
                    </p:spPr>
                  </p:pic>
                </p:oleObj>
              </mc:Fallback>
            </mc:AlternateContent>
          </a:graphicData>
        </a:graphic>
      </p:graphicFrame>
    </p:spTree>
    <p:extLst>
      <p:ext uri="{BB962C8B-B14F-4D97-AF65-F5344CB8AC3E}">
        <p14:creationId xmlns:p14="http://schemas.microsoft.com/office/powerpoint/2010/main" val="3421711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8" name="Таблица 167">
            <a:extLst>
              <a:ext uri="{FF2B5EF4-FFF2-40B4-BE49-F238E27FC236}">
                <a16:creationId xmlns:a16="http://schemas.microsoft.com/office/drawing/2014/main" xmlns="" id="{2F7EDEB9-4410-B941-802F-EEBE0CC2EFB7}"/>
              </a:ext>
            </a:extLst>
          </p:cNvPr>
          <p:cNvGraphicFramePr>
            <a:graphicFrameLocks noGrp="1"/>
          </p:cNvGraphicFramePr>
          <p:nvPr>
            <p:extLst>
              <p:ext uri="{D42A27DB-BD31-4B8C-83A1-F6EECF244321}">
                <p14:modId xmlns:p14="http://schemas.microsoft.com/office/powerpoint/2010/main" val="3547085905"/>
              </p:ext>
            </p:extLst>
          </p:nvPr>
        </p:nvGraphicFramePr>
        <p:xfrm>
          <a:off x="407988" y="1182849"/>
          <a:ext cx="11412650" cy="5089956"/>
        </p:xfrm>
        <a:graphic>
          <a:graphicData uri="http://schemas.openxmlformats.org/drawingml/2006/table">
            <a:tbl>
              <a:tblPr firstRow="1" bandRow="1">
                <a:tableStyleId>{93296810-A885-4BE3-A3E7-6D5BEEA58F35}</a:tableStyleId>
              </a:tblPr>
              <a:tblGrid>
                <a:gridCol w="5668963">
                  <a:extLst>
                    <a:ext uri="{9D8B030D-6E8A-4147-A177-3AD203B41FA5}">
                      <a16:colId xmlns:a16="http://schemas.microsoft.com/office/drawing/2014/main" xmlns="" val="329967540"/>
                    </a:ext>
                  </a:extLst>
                </a:gridCol>
                <a:gridCol w="5743687">
                  <a:extLst>
                    <a:ext uri="{9D8B030D-6E8A-4147-A177-3AD203B41FA5}">
                      <a16:colId xmlns:a16="http://schemas.microsoft.com/office/drawing/2014/main" xmlns="" val="115246862"/>
                    </a:ext>
                  </a:extLst>
                </a:gridCol>
              </a:tblGrid>
              <a:tr h="324036">
                <a:tc>
                  <a:txBody>
                    <a:bodyPr/>
                    <a:lstStyle/>
                    <a:p>
                      <a:pPr algn="ctr" fontAlgn="ctr"/>
                      <a:r>
                        <a:rPr lang="ru-RU" sz="1200" b="1" i="0" u="none" strike="noStrike" dirty="0" smtClean="0">
                          <a:solidFill>
                            <a:schemeClr val="bg1"/>
                          </a:solidFill>
                          <a:effectLst/>
                          <a:latin typeface="Arial" panose="020B0604020202020204" pitchFamily="34" charset="0"/>
                        </a:rPr>
                        <a:t>Было:</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ctr"/>
                      <a:r>
                        <a:rPr lang="ru-RU" sz="1200" b="1" i="0" u="none" strike="noStrike" dirty="0" smtClean="0">
                          <a:solidFill>
                            <a:schemeClr val="bg1"/>
                          </a:solidFill>
                          <a:effectLst/>
                          <a:latin typeface="Arial" panose="020B0604020202020204" pitchFamily="34" charset="0"/>
                        </a:rPr>
                        <a:t>Стало:</a:t>
                      </a:r>
                    </a:p>
                  </a:txBody>
                  <a:tcPr marL="180000" marR="72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xmlns="" val="10000"/>
                  </a:ext>
                </a:extLst>
              </a:tr>
              <a:tr h="377346">
                <a:tc>
                  <a:txBody>
                    <a:bodyPr/>
                    <a:lstStyle/>
                    <a:p>
                      <a:r>
                        <a:rPr lang="ru-RU" sz="1100" dirty="0" smtClean="0">
                          <a:latin typeface="+mn-lt"/>
                        </a:rPr>
                        <a:t>14. Для регистрации объекта в государственном реестре организация, эксплуатирующая этот объект, не позднее 10 рабочих дней со дня начала его эксплуатации представляет в регистрирующий орган на бумажном носителе или в форме электронного документа, подписанного усиленной квалифицированной электронной подписью, </a:t>
                      </a:r>
                      <a:r>
                        <a:rPr lang="ru-RU" sz="1100" dirty="0" smtClean="0">
                          <a:solidFill>
                            <a:srgbClr val="FF0000"/>
                          </a:solidFill>
                          <a:latin typeface="+mn-lt"/>
                        </a:rPr>
                        <a:t>заявление в соответствии с административными регламентами регистрирующих органов и прилагает к нему </a:t>
                      </a:r>
                      <a:r>
                        <a:rPr lang="ru-RU" sz="1100" dirty="0" smtClean="0">
                          <a:latin typeface="+mn-lt"/>
                        </a:rPr>
                        <a:t>следующие документы, необходимые для формирования и ведения государственного реестра:</a:t>
                      </a:r>
                    </a:p>
                    <a:p>
                      <a:r>
                        <a:rPr lang="ru-RU" sz="1100" dirty="0" smtClean="0">
                          <a:latin typeface="+mn-lt"/>
                        </a:rPr>
                        <a:t>2) копии документов, подтверждающих наличие на праве собственности или ином законном основании опасного производственного объекта, в том числе земельных участков, зданий, строений и сооружений, на (в) которых размещается опасный производственный объект (для объектов недвижимости), права на которые не зарегистрированы в Едином государственном реестре недвижимости.</a:t>
                      </a:r>
                      <a:endParaRPr lang="ru-RU" sz="1100" baseline="0" dirty="0" smtClean="0">
                        <a:latin typeface="+mn-lt"/>
                      </a:endParaRPr>
                    </a:p>
                    <a:p>
                      <a:r>
                        <a:rPr lang="ru-RU" sz="1100" dirty="0" smtClean="0">
                          <a:latin typeface="+mn-lt"/>
                        </a:rPr>
                        <a:t>В случае, если соответствующие права зарегистрированы в Едином государственном реестре недвижимости, представляются реквизиты документов, подтверждающих наличие на праве собственности или ином законном основании таких земельных участков, зданий, строений и сооружений.</a:t>
                      </a: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ru-RU" sz="1100" b="0" i="0" u="none" strike="noStrike" dirty="0" smtClean="0">
                          <a:solidFill>
                            <a:schemeClr val="tx1"/>
                          </a:solidFill>
                          <a:effectLst/>
                          <a:latin typeface="+mn-lt"/>
                        </a:rPr>
                        <a:t>14. Для регистрации объекта в государственном реестре эксплуатирующая организация не позднее 10 рабочих дней со дня начала эксплуатации опасного производственного объекта представляет в регистрирующий орган на бумажном носителе или в форме электронного документа, подписанного усиленной квалифицированной электронной подписью, следующие документы, необходимые для формирования и ведения государственного реестра:</a:t>
                      </a:r>
                    </a:p>
                    <a:p>
                      <a:pPr algn="l" fontAlgn="t"/>
                      <a:r>
                        <a:rPr lang="ru-RU" sz="1100" b="0" i="0" u="none" strike="noStrike" dirty="0" smtClean="0">
                          <a:solidFill>
                            <a:schemeClr val="tx1"/>
                          </a:solidFill>
                          <a:effectLst/>
                          <a:latin typeface="+mn-lt"/>
                        </a:rPr>
                        <a:t>2) копии документов, подтверждающих наличие у эксплуатирующей организации на праве собственности или ином законном основании опасного производственного объекта (земельных участков, зданий, строений и сооружений, на (в) которых размещается опасный производственный объект (для объектов недвижимости), права на которые не зарегистрированы в Едином государственном реестре недвижимости, </a:t>
                      </a:r>
                      <a:r>
                        <a:rPr lang="ru-RU" sz="1100" b="0" i="0" u="none" strike="noStrike" dirty="0" smtClean="0">
                          <a:solidFill>
                            <a:srgbClr val="00B050"/>
                          </a:solidFill>
                          <a:effectLst/>
                          <a:latin typeface="+mn-lt"/>
                        </a:rPr>
                        <a:t>технических устройств, обладающих признаками опасности, указанными в приложении 1 к Федеральному закону "О промышленной безопасности опасных производственных объектов"</a:t>
                      </a:r>
                      <a:r>
                        <a:rPr lang="ru-RU" sz="1100" b="0" i="0" u="none" strike="noStrike" dirty="0" smtClean="0">
                          <a:solidFill>
                            <a:schemeClr val="tx1"/>
                          </a:solidFill>
                          <a:effectLst/>
                          <a:latin typeface="+mn-lt"/>
                        </a:rPr>
                        <a:t>).</a:t>
                      </a:r>
                    </a:p>
                    <a:p>
                      <a:pPr algn="l" fontAlgn="t"/>
                      <a:r>
                        <a:rPr lang="ru-RU" sz="1100" b="0" i="0" u="none" strike="noStrike" dirty="0" smtClean="0">
                          <a:solidFill>
                            <a:schemeClr val="tx1"/>
                          </a:solidFill>
                          <a:effectLst/>
                          <a:latin typeface="+mn-lt"/>
                        </a:rPr>
                        <a:t>В случае, если соответствующие права зарегистрированы в Едином государственном реестре недвижимости, представляются реквизиты документов, подтверждающих наличие у эксплуатирующей организации на праве собственности или ином законном основании таких земельных участков, зданий, строений и сооружений.</a:t>
                      </a:r>
                    </a:p>
                    <a:p>
                      <a:pPr algn="l" fontAlgn="t"/>
                      <a:r>
                        <a:rPr lang="ru-RU" sz="1100" b="0" i="0" u="none" strike="noStrike" dirty="0" smtClean="0">
                          <a:solidFill>
                            <a:srgbClr val="00B050"/>
                          </a:solidFill>
                          <a:effectLst/>
                          <a:latin typeface="+mn-lt"/>
                        </a:rPr>
                        <a:t>На опасных производственных объектах, на которых в соответствии с технологической документацией, предусмотренной федеральными нормами и правилами в области промышленной безопасности, осуществляется непрерывный производственный процесс основной производственной деятельности, обусловленной особенностями технологического процесса, вместо документов, предусмотренных абзацами 1 и 2 подпункта 2 пункта 14 Требований, эксплуатирующая организация вправе предоставить в регистрирующий орган документы (в свободной форме), подтверждающие согласие собственника такого опасного производственного объекта на его эксплуатацию.</a:t>
                      </a: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937319034"/>
                  </a:ext>
                </a:extLst>
              </a:tr>
            </a:tbl>
          </a:graphicData>
        </a:graphic>
      </p:graphicFrame>
      <p:graphicFrame>
        <p:nvGraphicFramePr>
          <p:cNvPr id="78" name="Object 77" hidden="1"/>
          <p:cNvGraphicFramePr>
            <a:graphicFrameLocks noChangeAspect="1"/>
          </p:cNvGraphicFramePr>
          <p:nvPr>
            <p:custDataLst>
              <p:tags r:id="rId2"/>
            </p:custDataLst>
          </p:nvPr>
        </p:nvGraphicFramePr>
        <p:xfrm>
          <a:off x="1525895" y="1625"/>
          <a:ext cx="1619" cy="1619"/>
        </p:xfrm>
        <a:graphic>
          <a:graphicData uri="http://schemas.openxmlformats.org/presentationml/2006/ole">
            <mc:AlternateContent xmlns:mc="http://schemas.openxmlformats.org/markup-compatibility/2006">
              <mc:Choice xmlns:v="urn:schemas-microsoft-com:vml" Requires="v">
                <p:oleObj spid="_x0000_s3127" name="think-cell Slide" r:id="rId4" imgW="451" imgH="450" progId="TCLayout.ActiveDocument.1">
                  <p:embed/>
                </p:oleObj>
              </mc:Choice>
              <mc:Fallback>
                <p:oleObj name="think-cell Slide" r:id="rId4" imgW="451" imgH="450" progId="TCLayout.ActiveDocument.1">
                  <p:embed/>
                  <p:pic>
                    <p:nvPicPr>
                      <p:cNvPr id="78" name="Object 77" hidden="1"/>
                      <p:cNvPicPr/>
                      <p:nvPr/>
                    </p:nvPicPr>
                    <p:blipFill>
                      <a:blip r:embed="rId5"/>
                      <a:stretch>
                        <a:fillRect/>
                      </a:stretch>
                    </p:blipFill>
                    <p:spPr>
                      <a:xfrm>
                        <a:off x="1525895" y="1625"/>
                        <a:ext cx="1619" cy="1619"/>
                      </a:xfrm>
                      <a:prstGeom prst="rect">
                        <a:avLst/>
                      </a:prstGeom>
                    </p:spPr>
                  </p:pic>
                </p:oleObj>
              </mc:Fallback>
            </mc:AlternateContent>
          </a:graphicData>
        </a:graphic>
      </p:graphicFrame>
      <p:sp>
        <p:nvSpPr>
          <p:cNvPr id="9" name="Номер слайда 1">
            <a:extLst>
              <a:ext uri="{FF2B5EF4-FFF2-40B4-BE49-F238E27FC236}">
                <a16:creationId xmlns:a16="http://schemas.microsoft.com/office/drawing/2014/main" xmlns="" id="{6B126199-0999-F948-B673-C2DEF9086644}"/>
              </a:ext>
            </a:extLst>
          </p:cNvPr>
          <p:cNvSpPr>
            <a:spLocks noGrp="1"/>
          </p:cNvSpPr>
          <p:nvPr>
            <p:ph type="sldNum" sz="quarter" idx="10"/>
          </p:nvPr>
        </p:nvSpPr>
        <p:spPr/>
        <p:txBody>
          <a:bodyPr/>
          <a:lstStyle/>
          <a:p>
            <a:fld id="{A629F11A-CAD2-4FD2-9793-0DC6E98D19B3}" type="slidenum">
              <a:rPr lang="ru-RU" smtClean="0"/>
              <a:pPr/>
              <a:t>2</a:t>
            </a:fld>
            <a:endParaRPr lang="ru-RU" dirty="0"/>
          </a:p>
        </p:txBody>
      </p:sp>
      <p:sp>
        <p:nvSpPr>
          <p:cNvPr id="4" name="Title 3"/>
          <p:cNvSpPr>
            <a:spLocks noGrp="1"/>
          </p:cNvSpPr>
          <p:nvPr>
            <p:ph type="title"/>
          </p:nvPr>
        </p:nvSpPr>
        <p:spPr>
          <a:xfrm>
            <a:off x="407989" y="100952"/>
            <a:ext cx="10379284" cy="978148"/>
          </a:xfrm>
        </p:spPr>
        <p:txBody>
          <a:bodyPr/>
          <a:lstStyle/>
          <a:p>
            <a:r>
              <a:rPr lang="ru-RU" sz="1800" dirty="0" smtClean="0"/>
              <a:t>Было: </a:t>
            </a:r>
            <a:r>
              <a:rPr lang="ru-RU" sz="1800" dirty="0"/>
              <a:t>Приказ РТН № 495. Требования к регистрации объектов в государственном реестре ОПО и ведению государственного реестра ОПО</a:t>
            </a:r>
            <a:br>
              <a:rPr lang="ru-RU" sz="1800" dirty="0"/>
            </a:br>
            <a:r>
              <a:rPr lang="ru-RU" sz="1800" dirty="0"/>
              <a:t>Стало: Приказ </a:t>
            </a:r>
            <a:r>
              <a:rPr lang="ru-RU" sz="1800" dirty="0" smtClean="0"/>
              <a:t>РТН </a:t>
            </a:r>
            <a:r>
              <a:rPr lang="ru-RU" sz="1800" dirty="0"/>
              <a:t>№ 471. Требования к регистрации объектов в государственном реестре ОПО и ведению государственного реестра </a:t>
            </a:r>
            <a:r>
              <a:rPr lang="ru-RU" sz="1800" dirty="0" smtClean="0"/>
              <a:t>ОПО (1 из 2)</a:t>
            </a:r>
            <a:endParaRPr lang="ru-RU" sz="1800" dirty="0"/>
          </a:p>
        </p:txBody>
      </p:sp>
      <p:sp>
        <p:nvSpPr>
          <p:cNvPr id="6" name="Прямоугольник 5"/>
          <p:cNvSpPr/>
          <p:nvPr/>
        </p:nvSpPr>
        <p:spPr>
          <a:xfrm>
            <a:off x="11027596" y="259424"/>
            <a:ext cx="1068512" cy="729465"/>
          </a:xfrm>
          <a:prstGeom prst="rect">
            <a:avLst/>
          </a:prstGeom>
          <a:solidFill>
            <a:schemeClr val="bg1"/>
          </a:solidFill>
          <a:ln w="9525">
            <a:noFill/>
            <a:miter lim="800000"/>
            <a:headEnd/>
            <a:tailEn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defTabSz="895350">
              <a:spcAft>
                <a:spcPts val="600"/>
              </a:spcAft>
              <a:buClr>
                <a:schemeClr val="accent1"/>
              </a:buClr>
              <a:buFont typeface="Wingdings" panose="05000000000000000000" pitchFamily="2" charset="2"/>
              <a:buNone/>
            </a:pPr>
            <a:endParaRPr lang="ru-RU" sz="1200" dirty="0" err="1" smtClean="0">
              <a:solidFill>
                <a:schemeClr val="bg1"/>
              </a:solidFill>
            </a:endParaRPr>
          </a:p>
        </p:txBody>
      </p:sp>
    </p:spTree>
    <p:extLst>
      <p:ext uri="{BB962C8B-B14F-4D97-AF65-F5344CB8AC3E}">
        <p14:creationId xmlns:p14="http://schemas.microsoft.com/office/powerpoint/2010/main" val="39086571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7F02BBA1-0DBC-43A2-AF86-DF94E3280C9F}" type="slidenum">
              <a:rPr lang="en-US" smtClean="0"/>
              <a:pPr>
                <a:defRPr/>
              </a:pPr>
              <a:t>20</a:t>
            </a:fld>
            <a:endParaRPr lang="en-US"/>
          </a:p>
        </p:txBody>
      </p:sp>
      <p:graphicFrame>
        <p:nvGraphicFramePr>
          <p:cNvPr id="3" name="Объект 2"/>
          <p:cNvGraphicFramePr>
            <a:graphicFrameLocks noChangeAspect="1"/>
          </p:cNvGraphicFramePr>
          <p:nvPr>
            <p:extLst>
              <p:ext uri="{D42A27DB-BD31-4B8C-83A1-F6EECF244321}">
                <p14:modId xmlns:p14="http://schemas.microsoft.com/office/powerpoint/2010/main" val="2792134505"/>
              </p:ext>
            </p:extLst>
          </p:nvPr>
        </p:nvGraphicFramePr>
        <p:xfrm>
          <a:off x="1551290" y="156761"/>
          <a:ext cx="4666853" cy="6603635"/>
        </p:xfrm>
        <a:graphic>
          <a:graphicData uri="http://schemas.openxmlformats.org/presentationml/2006/ole">
            <mc:AlternateContent xmlns:mc="http://schemas.openxmlformats.org/markup-compatibility/2006">
              <mc:Choice xmlns:v="urn:schemas-microsoft-com:vml" Requires="v">
                <p:oleObj spid="_x0000_s25604" name="Acrobat Document" r:id="rId3" imgW="5667172" imgH="8019870" progId="AcroExch.Document.11">
                  <p:embed/>
                </p:oleObj>
              </mc:Choice>
              <mc:Fallback>
                <p:oleObj name="Acrobat Document" r:id="rId3" imgW="5667172" imgH="8019870" progId="AcroExch.Document.11">
                  <p:embed/>
                  <p:pic>
                    <p:nvPicPr>
                      <p:cNvPr id="0" name=""/>
                      <p:cNvPicPr/>
                      <p:nvPr/>
                    </p:nvPicPr>
                    <p:blipFill>
                      <a:blip r:embed="rId4"/>
                      <a:stretch>
                        <a:fillRect/>
                      </a:stretch>
                    </p:blipFill>
                    <p:spPr>
                      <a:xfrm>
                        <a:off x="1551290" y="156761"/>
                        <a:ext cx="4666853" cy="6603635"/>
                      </a:xfrm>
                      <a:prstGeom prst="rect">
                        <a:avLst/>
                      </a:prstGeom>
                    </p:spPr>
                  </p:pic>
                </p:oleObj>
              </mc:Fallback>
            </mc:AlternateContent>
          </a:graphicData>
        </a:graphic>
      </p:graphicFrame>
    </p:spTree>
    <p:extLst>
      <p:ext uri="{BB962C8B-B14F-4D97-AF65-F5344CB8AC3E}">
        <p14:creationId xmlns:p14="http://schemas.microsoft.com/office/powerpoint/2010/main" val="3102861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9403" y="2636912"/>
            <a:ext cx="10972800" cy="1143000"/>
          </a:xfrm>
        </p:spPr>
        <p:txBody>
          <a:bodyPr/>
          <a:lstStyle/>
          <a:p>
            <a:r>
              <a:rPr lang="ru-RU" b="1" i="1" dirty="0" smtClean="0">
                <a:solidFill>
                  <a:schemeClr val="accent1"/>
                </a:solidFill>
                <a:effectLst>
                  <a:outerShdw blurRad="38100" dist="38100" dir="2700000" algn="tl">
                    <a:srgbClr val="000000">
                      <a:alpha val="43137"/>
                    </a:srgbClr>
                  </a:outerShdw>
                </a:effectLst>
              </a:rPr>
              <a:t>Благодарю за внимание!</a:t>
            </a:r>
            <a:endParaRPr lang="ru-RU" b="1" i="1" dirty="0">
              <a:solidFill>
                <a:schemeClr val="accent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416813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8" name="Таблица 167">
            <a:extLst>
              <a:ext uri="{FF2B5EF4-FFF2-40B4-BE49-F238E27FC236}">
                <a16:creationId xmlns:a16="http://schemas.microsoft.com/office/drawing/2014/main" xmlns="" id="{2F7EDEB9-4410-B941-802F-EEBE0CC2EFB7}"/>
              </a:ext>
            </a:extLst>
          </p:cNvPr>
          <p:cNvGraphicFramePr>
            <a:graphicFrameLocks noGrp="1"/>
          </p:cNvGraphicFramePr>
          <p:nvPr>
            <p:extLst>
              <p:ext uri="{D42A27DB-BD31-4B8C-83A1-F6EECF244321}">
                <p14:modId xmlns:p14="http://schemas.microsoft.com/office/powerpoint/2010/main" val="817096912"/>
              </p:ext>
            </p:extLst>
          </p:nvPr>
        </p:nvGraphicFramePr>
        <p:xfrm>
          <a:off x="407988" y="1182849"/>
          <a:ext cx="11412648" cy="5161956"/>
        </p:xfrm>
        <a:graphic>
          <a:graphicData uri="http://schemas.openxmlformats.org/drawingml/2006/table">
            <a:tbl>
              <a:tblPr firstRow="1" bandRow="1">
                <a:tableStyleId>{93296810-A885-4BE3-A3E7-6D5BEEA58F35}</a:tableStyleId>
              </a:tblPr>
              <a:tblGrid>
                <a:gridCol w="4621212">
                  <a:extLst>
                    <a:ext uri="{9D8B030D-6E8A-4147-A177-3AD203B41FA5}">
                      <a16:colId xmlns:a16="http://schemas.microsoft.com/office/drawing/2014/main" xmlns="" val="329967540"/>
                    </a:ext>
                  </a:extLst>
                </a:gridCol>
                <a:gridCol w="6791436">
                  <a:extLst>
                    <a:ext uri="{9D8B030D-6E8A-4147-A177-3AD203B41FA5}">
                      <a16:colId xmlns:a16="http://schemas.microsoft.com/office/drawing/2014/main" xmlns="" val="115246862"/>
                    </a:ext>
                  </a:extLst>
                </a:gridCol>
              </a:tblGrid>
              <a:tr h="324036">
                <a:tc>
                  <a:txBody>
                    <a:bodyPr/>
                    <a:lstStyle/>
                    <a:p>
                      <a:pPr algn="ctr" fontAlgn="ctr"/>
                      <a:r>
                        <a:rPr lang="ru-RU" sz="1200" b="1" i="0" u="none" strike="noStrike" dirty="0" smtClean="0">
                          <a:solidFill>
                            <a:schemeClr val="bg1"/>
                          </a:solidFill>
                          <a:effectLst/>
                          <a:latin typeface="Arial" panose="020B0604020202020204" pitchFamily="34" charset="0"/>
                        </a:rPr>
                        <a:t>Было:</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ctr"/>
                      <a:r>
                        <a:rPr lang="ru-RU" sz="1200" b="1" i="0" u="none" strike="noStrike" dirty="0" smtClean="0">
                          <a:solidFill>
                            <a:schemeClr val="bg1"/>
                          </a:solidFill>
                          <a:effectLst/>
                          <a:latin typeface="Arial" panose="020B0604020202020204" pitchFamily="34" charset="0"/>
                        </a:rPr>
                        <a:t>Стало:</a:t>
                      </a:r>
                    </a:p>
                  </a:txBody>
                  <a:tcPr marL="180000" marR="72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xmlns="" val="10000"/>
                  </a:ext>
                </a:extLst>
              </a:tr>
              <a:tr h="377346">
                <a:tc>
                  <a:txBody>
                    <a:bodyPr/>
                    <a:lstStyle/>
                    <a:p>
                      <a:endParaRPr lang="ru-RU" sz="1100" dirty="0" smtClean="0">
                        <a:latin typeface="+mn-lt"/>
                      </a:endParaRP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ru-RU" sz="1100" b="0" i="0" u="none" strike="noStrike" dirty="0" smtClean="0">
                          <a:solidFill>
                            <a:srgbClr val="00B050"/>
                          </a:solidFill>
                          <a:effectLst/>
                          <a:latin typeface="+mn-lt"/>
                        </a:rPr>
                        <a:t>15. В случае представления заявительных документов непосредственно в регистрирующий орган по принципу "одного окна" или почтовым отправлением эксплуатирующая организация представляет электронные образы (копии) документов, указанных в пункте 14 Требований, на съемном электронном носителе информации.</a:t>
                      </a:r>
                    </a:p>
                    <a:p>
                      <a:pPr algn="l" fontAlgn="t"/>
                      <a:r>
                        <a:rPr lang="ru-RU" sz="1100" b="0" i="0" u="none" strike="noStrike" dirty="0" smtClean="0">
                          <a:solidFill>
                            <a:srgbClr val="00B050"/>
                          </a:solidFill>
                          <a:effectLst/>
                          <a:latin typeface="+mn-lt"/>
                        </a:rPr>
                        <a:t>Содержание текстовых документов и чертежей электронных копий должно быть идентично бумажному оригиналу.</a:t>
                      </a: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937319034"/>
                  </a:ext>
                </a:extLst>
              </a:tr>
              <a:tr h="360591">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ru-RU" sz="1100" b="0" i="0" u="none" strike="noStrike" dirty="0" smtClean="0">
                          <a:solidFill>
                            <a:schemeClr val="tx1"/>
                          </a:solidFill>
                          <a:effectLst/>
                          <a:latin typeface="+mn-lt"/>
                        </a:rPr>
                        <a:t>Приложение 1</a:t>
                      </a:r>
                    </a:p>
                    <a:p>
                      <a:pPr marL="0" marR="0" lvl="0" indent="0" algn="l" defTabSz="844083" rtl="0" eaLnBrk="1" fontAlgn="auto" latinLnBrk="0" hangingPunct="1">
                        <a:lnSpc>
                          <a:spcPct val="100000"/>
                        </a:lnSpc>
                        <a:spcBef>
                          <a:spcPts val="0"/>
                        </a:spcBef>
                        <a:spcAft>
                          <a:spcPts val="0"/>
                        </a:spcAft>
                        <a:buClrTx/>
                        <a:buSzTx/>
                        <a:buFontTx/>
                        <a:buNone/>
                        <a:tabLst/>
                        <a:defRPr/>
                      </a:pPr>
                      <a:r>
                        <a:rPr lang="ru-RU" sz="1100" b="0" i="0" u="none" strike="noStrike" dirty="0" smtClean="0">
                          <a:solidFill>
                            <a:schemeClr val="tx1"/>
                          </a:solidFill>
                          <a:effectLst/>
                          <a:latin typeface="+mn-lt"/>
                        </a:rPr>
                        <a:t>17. Опасные производственные объекты, связанные с транспортировкой опасных веществ</a:t>
                      </a:r>
                    </a:p>
                    <a:p>
                      <a:pPr marL="0" marR="0" lvl="0" indent="0" algn="l" defTabSz="844083" rtl="0" eaLnBrk="1" fontAlgn="auto" latinLnBrk="0" hangingPunct="1">
                        <a:lnSpc>
                          <a:spcPct val="100000"/>
                        </a:lnSpc>
                        <a:spcBef>
                          <a:spcPts val="0"/>
                        </a:spcBef>
                        <a:spcAft>
                          <a:spcPts val="0"/>
                        </a:spcAft>
                        <a:buClrTx/>
                        <a:buSzTx/>
                        <a:buFontTx/>
                        <a:buNone/>
                        <a:tabLst/>
                        <a:defRPr/>
                      </a:pPr>
                      <a:r>
                        <a:rPr lang="ru-RU" sz="1100" b="0" i="0" u="none" strike="noStrike" dirty="0" smtClean="0">
                          <a:solidFill>
                            <a:schemeClr val="tx1"/>
                          </a:solidFill>
                          <a:effectLst/>
                          <a:latin typeface="+mn-lt"/>
                        </a:rPr>
                        <a:t>Участок транспортирования опасных веществ</a:t>
                      </a:r>
                    </a:p>
                    <a:p>
                      <a:pPr marL="0" marR="0" lvl="0" indent="0" algn="l" defTabSz="844083" rtl="0" eaLnBrk="1" fontAlgn="auto" latinLnBrk="0" hangingPunct="1">
                        <a:lnSpc>
                          <a:spcPct val="100000"/>
                        </a:lnSpc>
                        <a:spcBef>
                          <a:spcPts val="0"/>
                        </a:spcBef>
                        <a:spcAft>
                          <a:spcPts val="0"/>
                        </a:spcAft>
                        <a:buClrTx/>
                        <a:buSzTx/>
                        <a:buFontTx/>
                        <a:buNone/>
                        <a:tabLst/>
                        <a:defRPr/>
                      </a:pPr>
                      <a:r>
                        <a:rPr lang="ru-RU" sz="1100" b="0" i="0" u="none" strike="noStrike" dirty="0" smtClean="0">
                          <a:solidFill>
                            <a:schemeClr val="tx1"/>
                          </a:solidFill>
                          <a:effectLst/>
                          <a:latin typeface="+mn-lt"/>
                        </a:rPr>
                        <a:t>Идентифицируется по признаку транспортирования опасных веществ</a:t>
                      </a:r>
                    </a:p>
                    <a:p>
                      <a:pPr marL="0" marR="0" lvl="0" indent="0" algn="l" defTabSz="844083" rtl="0" eaLnBrk="1" fontAlgn="auto" latinLnBrk="0" hangingPunct="1">
                        <a:lnSpc>
                          <a:spcPct val="100000"/>
                        </a:lnSpc>
                        <a:spcBef>
                          <a:spcPts val="0"/>
                        </a:spcBef>
                        <a:spcAft>
                          <a:spcPts val="0"/>
                        </a:spcAft>
                        <a:buClrTx/>
                        <a:buSzTx/>
                        <a:buFontTx/>
                        <a:buNone/>
                        <a:tabLst/>
                        <a:defRPr/>
                      </a:pPr>
                      <a:r>
                        <a:rPr lang="ru-RU" sz="1100" b="0" i="0" u="none" strike="noStrike" dirty="0" smtClean="0">
                          <a:solidFill>
                            <a:schemeClr val="tx1"/>
                          </a:solidFill>
                          <a:effectLst/>
                          <a:latin typeface="+mn-lt"/>
                        </a:rPr>
                        <a:t>Объект организации, в случае если она владеет на правах собственности или аренды или другом законном основании: путями (дорогами) необщего пользования для транспортирования опасных веществ; техническими средствами, предназначенными для транспортирования (перемещения) опасных веществ.</a:t>
                      </a: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ru-RU" sz="1100" b="0" i="0" u="none" strike="noStrike" dirty="0" smtClean="0">
                          <a:solidFill>
                            <a:schemeClr val="tx1"/>
                          </a:solidFill>
                          <a:effectLst/>
                          <a:latin typeface="+mn-lt"/>
                        </a:rPr>
                        <a:t>Приложение 1</a:t>
                      </a:r>
                    </a:p>
                    <a:p>
                      <a:pPr algn="l" fontAlgn="ctr"/>
                      <a:r>
                        <a:rPr lang="ru-RU" sz="1100" b="0" i="0" u="none" strike="noStrike" dirty="0" smtClean="0">
                          <a:solidFill>
                            <a:schemeClr val="tx1"/>
                          </a:solidFill>
                          <a:effectLst/>
                          <a:latin typeface="+mn-lt"/>
                        </a:rPr>
                        <a:t>17. Опасные производственные объекты, связанные с транспортировкой опасных веществ</a:t>
                      </a:r>
                    </a:p>
                    <a:p>
                      <a:pPr algn="l" fontAlgn="ctr"/>
                      <a:r>
                        <a:rPr lang="ru-RU" sz="1100" b="0" i="0" u="none" strike="noStrike" dirty="0" smtClean="0">
                          <a:solidFill>
                            <a:schemeClr val="tx1"/>
                          </a:solidFill>
                          <a:effectLst/>
                          <a:latin typeface="+mn-lt"/>
                        </a:rPr>
                        <a:t>Участок транспортирования опасных веществ</a:t>
                      </a:r>
                    </a:p>
                    <a:p>
                      <a:pPr algn="l" fontAlgn="ctr"/>
                      <a:r>
                        <a:rPr lang="ru-RU" sz="1100" b="0" i="0" u="none" strike="noStrike" dirty="0" smtClean="0">
                          <a:solidFill>
                            <a:schemeClr val="tx1"/>
                          </a:solidFill>
                          <a:effectLst/>
                          <a:latin typeface="+mn-lt"/>
                        </a:rPr>
                        <a:t>Идентифицируется по признаку транспортирования опасных веществ, </a:t>
                      </a:r>
                      <a:r>
                        <a:rPr lang="ru-RU" sz="1100" b="0" i="0" u="none" strike="noStrike" dirty="0" smtClean="0">
                          <a:solidFill>
                            <a:srgbClr val="00B050"/>
                          </a:solidFill>
                          <a:effectLst/>
                          <a:latin typeface="+mn-lt"/>
                        </a:rPr>
                        <a:t>а также использования оборудования, работающего под давлением более 0,07 МПа или при температуре нагрева воды более 115°С, грузоподъемных механизмов</a:t>
                      </a:r>
                      <a:r>
                        <a:rPr lang="ru-RU" sz="1100" b="0" i="0" u="none" strike="noStrike" dirty="0" smtClean="0">
                          <a:solidFill>
                            <a:schemeClr val="tx1"/>
                          </a:solidFill>
                          <a:effectLst/>
                          <a:latin typeface="+mn-lt"/>
                        </a:rPr>
                        <a:t>.</a:t>
                      </a:r>
                    </a:p>
                    <a:p>
                      <a:pPr algn="l" fontAlgn="ctr"/>
                      <a:r>
                        <a:rPr lang="ru-RU" sz="1100" b="0" i="0" u="none" strike="noStrike" dirty="0" smtClean="0">
                          <a:solidFill>
                            <a:schemeClr val="tx1"/>
                          </a:solidFill>
                          <a:effectLst/>
                          <a:latin typeface="+mn-lt"/>
                        </a:rPr>
                        <a:t>Учитывается при идентификации объекта, в случае если эксплуатирующая организация владеет на правах собственности или ином законном основании: путями (дорогами) необщего пользования для транспортирования опасных веществ; техническими устройствами, предназначенными для транспортирования (перемещения) опасных веществ.</a:t>
                      </a:r>
                    </a:p>
                    <a:p>
                      <a:pPr algn="l" fontAlgn="ctr"/>
                      <a:r>
                        <a:rPr lang="ru-RU" sz="1100" b="0" i="0" u="none" strike="noStrike" dirty="0" smtClean="0">
                          <a:solidFill>
                            <a:srgbClr val="00B050"/>
                          </a:solidFill>
                          <a:effectLst/>
                          <a:latin typeface="+mn-lt"/>
                        </a:rPr>
                        <a:t>Для опасных производственных объектов, на которых участки транспортирования входят в состав объектов, технологически связанных с основным производством, процессы транспортирования относятся к признакам, характеризующим основные опасные производственные объекты, при этом участки транспортирования самостоятельно (отдельно), не идентифицируются, информация о составе объекта, связанного с транспортированием опасных веществ, приводится в сведениях, характеризующих опасный производственный объект.</a:t>
                      </a:r>
                    </a:p>
                    <a:p>
                      <a:pPr algn="l" fontAlgn="ctr"/>
                      <a:r>
                        <a:rPr lang="ru-RU" sz="1100" b="0" i="0" u="none" strike="noStrike" dirty="0" smtClean="0">
                          <a:solidFill>
                            <a:srgbClr val="00B050"/>
                          </a:solidFill>
                          <a:effectLst/>
                          <a:latin typeface="+mn-lt"/>
                        </a:rPr>
                        <a:t>Для участков транспортирования опасных веществ, в состав которых входят железнодорожные пути (дороги) необщего пользования, принадлежащие эксплуатирующей организации на правах собственности или ином законном основании, предназначенные только для перемещения, подачи (уборки) транспортных средств с опасными грузами, и на которых погрузочно-разгрузочные (перевалочные) операции и (или) иные технологические операции не производятся, класс опасности объектов не устанавливается</a:t>
                      </a:r>
                      <a:r>
                        <a:rPr lang="ru-RU" sz="1100" b="0" i="0" u="none" strike="noStrike" dirty="0" smtClean="0">
                          <a:solidFill>
                            <a:schemeClr val="tx1"/>
                          </a:solidFill>
                          <a:effectLst/>
                          <a:latin typeface="+mn-lt"/>
                        </a:rPr>
                        <a:t>.</a:t>
                      </a: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518278810"/>
                  </a:ext>
                </a:extLst>
              </a:tr>
            </a:tbl>
          </a:graphicData>
        </a:graphic>
      </p:graphicFrame>
      <p:graphicFrame>
        <p:nvGraphicFramePr>
          <p:cNvPr id="78" name="Object 77" hidden="1"/>
          <p:cNvGraphicFramePr>
            <a:graphicFrameLocks noChangeAspect="1"/>
          </p:cNvGraphicFramePr>
          <p:nvPr>
            <p:custDataLst>
              <p:tags r:id="rId2"/>
            </p:custDataLst>
          </p:nvPr>
        </p:nvGraphicFramePr>
        <p:xfrm>
          <a:off x="1525895" y="1625"/>
          <a:ext cx="1619" cy="1619"/>
        </p:xfrm>
        <a:graphic>
          <a:graphicData uri="http://schemas.openxmlformats.org/presentationml/2006/ole">
            <mc:AlternateContent xmlns:mc="http://schemas.openxmlformats.org/markup-compatibility/2006">
              <mc:Choice xmlns:v="urn:schemas-microsoft-com:vml" Requires="v">
                <p:oleObj spid="_x0000_s13363" name="think-cell Slide" r:id="rId4" imgW="451" imgH="450" progId="TCLayout.ActiveDocument.1">
                  <p:embed/>
                </p:oleObj>
              </mc:Choice>
              <mc:Fallback>
                <p:oleObj name="think-cell Slide" r:id="rId4" imgW="451" imgH="450" progId="TCLayout.ActiveDocument.1">
                  <p:embed/>
                  <p:pic>
                    <p:nvPicPr>
                      <p:cNvPr id="78" name="Object 77" hidden="1"/>
                      <p:cNvPicPr/>
                      <p:nvPr/>
                    </p:nvPicPr>
                    <p:blipFill>
                      <a:blip r:embed="rId5"/>
                      <a:stretch>
                        <a:fillRect/>
                      </a:stretch>
                    </p:blipFill>
                    <p:spPr>
                      <a:xfrm>
                        <a:off x="1525895" y="1625"/>
                        <a:ext cx="1619" cy="1619"/>
                      </a:xfrm>
                      <a:prstGeom prst="rect">
                        <a:avLst/>
                      </a:prstGeom>
                    </p:spPr>
                  </p:pic>
                </p:oleObj>
              </mc:Fallback>
            </mc:AlternateContent>
          </a:graphicData>
        </a:graphic>
      </p:graphicFrame>
      <p:sp>
        <p:nvSpPr>
          <p:cNvPr id="9" name="Номер слайда 1">
            <a:extLst>
              <a:ext uri="{FF2B5EF4-FFF2-40B4-BE49-F238E27FC236}">
                <a16:creationId xmlns:a16="http://schemas.microsoft.com/office/drawing/2014/main" xmlns="" id="{6B126199-0999-F948-B673-C2DEF9086644}"/>
              </a:ext>
            </a:extLst>
          </p:cNvPr>
          <p:cNvSpPr>
            <a:spLocks noGrp="1"/>
          </p:cNvSpPr>
          <p:nvPr>
            <p:ph type="sldNum" sz="quarter" idx="10"/>
          </p:nvPr>
        </p:nvSpPr>
        <p:spPr/>
        <p:txBody>
          <a:bodyPr/>
          <a:lstStyle/>
          <a:p>
            <a:fld id="{A629F11A-CAD2-4FD2-9793-0DC6E98D19B3}" type="slidenum">
              <a:rPr lang="ru-RU" smtClean="0"/>
              <a:pPr/>
              <a:t>3</a:t>
            </a:fld>
            <a:endParaRPr lang="ru-RU" dirty="0"/>
          </a:p>
        </p:txBody>
      </p:sp>
      <p:sp>
        <p:nvSpPr>
          <p:cNvPr id="4" name="Title 3"/>
          <p:cNvSpPr>
            <a:spLocks noGrp="1"/>
          </p:cNvSpPr>
          <p:nvPr>
            <p:ph type="title"/>
          </p:nvPr>
        </p:nvSpPr>
        <p:spPr>
          <a:xfrm>
            <a:off x="407989" y="100952"/>
            <a:ext cx="10379284" cy="978148"/>
          </a:xfrm>
        </p:spPr>
        <p:txBody>
          <a:bodyPr/>
          <a:lstStyle/>
          <a:p>
            <a:r>
              <a:rPr lang="ru-RU" sz="1800" dirty="0" smtClean="0"/>
              <a:t>Было: </a:t>
            </a:r>
            <a:r>
              <a:rPr lang="ru-RU" sz="1800" dirty="0"/>
              <a:t>Приказ РТН № 495. Требования к регистрации объектов в государственном реестре ОПО и ведению государственного реестра ОПО</a:t>
            </a:r>
            <a:br>
              <a:rPr lang="ru-RU" sz="1800" dirty="0"/>
            </a:br>
            <a:r>
              <a:rPr lang="ru-RU" sz="1800" dirty="0"/>
              <a:t>Стало: Приказ </a:t>
            </a:r>
            <a:r>
              <a:rPr lang="ru-RU" sz="1800" dirty="0" smtClean="0"/>
              <a:t>РТН </a:t>
            </a:r>
            <a:r>
              <a:rPr lang="ru-RU" sz="1800" dirty="0"/>
              <a:t>№ 471. Требования к регистрации объектов в государственном реестре ОПО и ведению государственного реестра </a:t>
            </a:r>
            <a:r>
              <a:rPr lang="ru-RU" sz="1800" dirty="0" smtClean="0"/>
              <a:t>ОПО (2 из 2)</a:t>
            </a:r>
            <a:endParaRPr lang="ru-RU" sz="1800" dirty="0"/>
          </a:p>
        </p:txBody>
      </p:sp>
      <p:sp>
        <p:nvSpPr>
          <p:cNvPr id="6" name="Прямоугольник 5"/>
          <p:cNvSpPr/>
          <p:nvPr/>
        </p:nvSpPr>
        <p:spPr>
          <a:xfrm>
            <a:off x="11048144" y="105310"/>
            <a:ext cx="1068512" cy="729465"/>
          </a:xfrm>
          <a:prstGeom prst="rect">
            <a:avLst/>
          </a:prstGeom>
          <a:solidFill>
            <a:schemeClr val="bg1"/>
          </a:solidFill>
          <a:ln w="9525">
            <a:noFill/>
            <a:miter lim="800000"/>
            <a:headEnd/>
            <a:tailEn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defTabSz="895350">
              <a:spcAft>
                <a:spcPts val="600"/>
              </a:spcAft>
              <a:buClr>
                <a:schemeClr val="accent1"/>
              </a:buClr>
              <a:buFont typeface="Wingdings" panose="05000000000000000000" pitchFamily="2" charset="2"/>
              <a:buNone/>
            </a:pPr>
            <a:endParaRPr lang="ru-RU" sz="1200" dirty="0" err="1" smtClean="0">
              <a:solidFill>
                <a:schemeClr val="bg1"/>
              </a:solidFill>
            </a:endParaRPr>
          </a:p>
        </p:txBody>
      </p:sp>
    </p:spTree>
    <p:extLst>
      <p:ext uri="{BB962C8B-B14F-4D97-AF65-F5344CB8AC3E}">
        <p14:creationId xmlns:p14="http://schemas.microsoft.com/office/powerpoint/2010/main" val="2082507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8" name="Таблица 167">
            <a:extLst>
              <a:ext uri="{FF2B5EF4-FFF2-40B4-BE49-F238E27FC236}">
                <a16:creationId xmlns:a16="http://schemas.microsoft.com/office/drawing/2014/main" xmlns="" id="{2F7EDEB9-4410-B941-802F-EEBE0CC2EFB7}"/>
              </a:ext>
            </a:extLst>
          </p:cNvPr>
          <p:cNvGraphicFramePr>
            <a:graphicFrameLocks noGrp="1"/>
          </p:cNvGraphicFramePr>
          <p:nvPr>
            <p:extLst>
              <p:ext uri="{D42A27DB-BD31-4B8C-83A1-F6EECF244321}">
                <p14:modId xmlns:p14="http://schemas.microsoft.com/office/powerpoint/2010/main" val="262971073"/>
              </p:ext>
            </p:extLst>
          </p:nvPr>
        </p:nvGraphicFramePr>
        <p:xfrm>
          <a:off x="407988" y="1687032"/>
          <a:ext cx="11412650" cy="3028356"/>
        </p:xfrm>
        <a:graphic>
          <a:graphicData uri="http://schemas.openxmlformats.org/drawingml/2006/table">
            <a:tbl>
              <a:tblPr firstRow="1" bandRow="1">
                <a:tableStyleId>{93296810-A885-4BE3-A3E7-6D5BEEA58F35}</a:tableStyleId>
              </a:tblPr>
              <a:tblGrid>
                <a:gridCol w="5668963">
                  <a:extLst>
                    <a:ext uri="{9D8B030D-6E8A-4147-A177-3AD203B41FA5}">
                      <a16:colId xmlns:a16="http://schemas.microsoft.com/office/drawing/2014/main" xmlns="" val="329967540"/>
                    </a:ext>
                  </a:extLst>
                </a:gridCol>
                <a:gridCol w="5743687">
                  <a:extLst>
                    <a:ext uri="{9D8B030D-6E8A-4147-A177-3AD203B41FA5}">
                      <a16:colId xmlns:a16="http://schemas.microsoft.com/office/drawing/2014/main" xmlns="" val="115246862"/>
                    </a:ext>
                  </a:extLst>
                </a:gridCol>
              </a:tblGrid>
              <a:tr h="324036">
                <a:tc>
                  <a:txBody>
                    <a:bodyPr/>
                    <a:lstStyle/>
                    <a:p>
                      <a:pPr algn="ctr" fontAlgn="ctr"/>
                      <a:r>
                        <a:rPr lang="ru-RU" sz="1400" b="1" i="0" u="none" strike="noStrike" dirty="0" smtClean="0">
                          <a:solidFill>
                            <a:schemeClr val="bg1"/>
                          </a:solidFill>
                          <a:effectLst/>
                          <a:latin typeface="Arial" panose="020B0604020202020204" pitchFamily="34" charset="0"/>
                        </a:rPr>
                        <a:t>Было:</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ctr"/>
                      <a:r>
                        <a:rPr lang="ru-RU" sz="1400" b="1" i="0" u="none" strike="noStrike" dirty="0" smtClean="0">
                          <a:solidFill>
                            <a:schemeClr val="bg1"/>
                          </a:solidFill>
                          <a:effectLst/>
                          <a:latin typeface="Arial" panose="020B0604020202020204" pitchFamily="34" charset="0"/>
                        </a:rPr>
                        <a:t>Стало:</a:t>
                      </a:r>
                    </a:p>
                  </a:txBody>
                  <a:tcPr marL="180000" marR="72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xmlns="" val="10000"/>
                  </a:ext>
                </a:extLst>
              </a:tr>
              <a:tr h="377346">
                <a:tc>
                  <a:txBody>
                    <a:bodyPr/>
                    <a:lstStyle/>
                    <a:p>
                      <a:r>
                        <a:rPr lang="ru-RU" sz="1400" dirty="0" smtClean="0">
                          <a:latin typeface="+mn-lt"/>
                        </a:rPr>
                        <a:t>8. Раздел 1 "Общие сведения" должен включать:</a:t>
                      </a:r>
                    </a:p>
                    <a:p>
                      <a:r>
                        <a:rPr lang="ru-RU" sz="1400" dirty="0" smtClean="0">
                          <a:solidFill>
                            <a:srgbClr val="FF0000"/>
                          </a:solidFill>
                          <a:latin typeface="+mn-lt"/>
                        </a:rPr>
                        <a:t>5) страховые сведения (для действующих объектов):</a:t>
                      </a:r>
                    </a:p>
                    <a:p>
                      <a:r>
                        <a:rPr lang="ru-RU" sz="1400" dirty="0" smtClean="0">
                          <a:solidFill>
                            <a:srgbClr val="FF0000"/>
                          </a:solidFill>
                          <a:latin typeface="+mn-lt"/>
                        </a:rPr>
                        <a:t>- наименование и адрес организации-страховщика, а также сведения о ее страховых лицензиях;</a:t>
                      </a:r>
                    </a:p>
                    <a:p>
                      <a:r>
                        <a:rPr lang="ru-RU" sz="1400" dirty="0" smtClean="0">
                          <a:solidFill>
                            <a:srgbClr val="FF0000"/>
                          </a:solidFill>
                          <a:latin typeface="+mn-lt"/>
                        </a:rPr>
                        <a:t>- перечень договоров обязательного страхования ответственности с указанием размеров страховых сумм.</a:t>
                      </a: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lang="ru-RU" sz="1400" b="0" i="0" u="none" strike="noStrike" dirty="0">
                        <a:solidFill>
                          <a:schemeClr val="tx1"/>
                        </a:solidFill>
                        <a:effectLst/>
                        <a:latin typeface="+mn-lt"/>
                      </a:endParaRP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937319034"/>
                  </a:ext>
                </a:extLst>
              </a:tr>
              <a:tr h="360591">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ru-RU" sz="1400" b="0" i="0" u="none" strike="noStrike" dirty="0" smtClean="0">
                          <a:solidFill>
                            <a:schemeClr val="tx1"/>
                          </a:solidFill>
                          <a:effectLst/>
                          <a:latin typeface="+mn-lt"/>
                        </a:rPr>
                        <a:t>23. Раздел 3 "Обеспечение требований промышленной безопасности" должен включать:</a:t>
                      </a:r>
                    </a:p>
                    <a:p>
                      <a:pPr marL="0" marR="0" lvl="0" indent="0" algn="l" defTabSz="844083" rtl="0" eaLnBrk="1" fontAlgn="auto" latinLnBrk="0" hangingPunct="1">
                        <a:lnSpc>
                          <a:spcPct val="100000"/>
                        </a:lnSpc>
                        <a:spcBef>
                          <a:spcPts val="0"/>
                        </a:spcBef>
                        <a:spcAft>
                          <a:spcPts val="0"/>
                        </a:spcAft>
                        <a:buClrTx/>
                        <a:buSzTx/>
                        <a:buFontTx/>
                        <a:buNone/>
                        <a:tabLst/>
                        <a:defRPr/>
                      </a:pPr>
                      <a:r>
                        <a:rPr lang="ru-RU" sz="1400" b="0" i="0" u="none" strike="noStrike" dirty="0" smtClean="0">
                          <a:solidFill>
                            <a:schemeClr val="tx1"/>
                          </a:solidFill>
                          <a:effectLst/>
                          <a:latin typeface="+mn-lt"/>
                        </a:rPr>
                        <a:t>1) сведения об обеспечении требований промышленной безопасности к эксплуатации декларируемого объекта:</a:t>
                      </a:r>
                    </a:p>
                    <a:p>
                      <a:pPr marL="0" marR="0" lvl="0" indent="0" algn="l" defTabSz="844083" rtl="0" eaLnBrk="1" fontAlgn="auto" latinLnBrk="0" hangingPunct="1">
                        <a:lnSpc>
                          <a:spcPct val="100000"/>
                        </a:lnSpc>
                        <a:spcBef>
                          <a:spcPts val="0"/>
                        </a:spcBef>
                        <a:spcAft>
                          <a:spcPts val="0"/>
                        </a:spcAft>
                        <a:buClrTx/>
                        <a:buSzTx/>
                        <a:buFontTx/>
                        <a:buNone/>
                        <a:tabLst/>
                        <a:defRPr/>
                      </a:pPr>
                      <a:r>
                        <a:rPr lang="ru-RU" sz="1400" b="0" i="0" u="none" strike="noStrike" dirty="0" smtClean="0">
                          <a:solidFill>
                            <a:srgbClr val="FF0000"/>
                          </a:solidFill>
                          <a:effectLst/>
                          <a:latin typeface="+mn-lt"/>
                        </a:rPr>
                        <a:t>- сведения о выполнении распоряжений и предписаний Службы;</a:t>
                      </a: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ru-RU" sz="1400" b="0" i="0" u="none" strike="noStrike" dirty="0" smtClean="0">
                          <a:solidFill>
                            <a:schemeClr val="tx1"/>
                          </a:solidFill>
                          <a:effectLst/>
                          <a:latin typeface="+mn-lt"/>
                        </a:rPr>
                        <a:t>11. Раздел 3 "Обеспечение требований промышленной безопасности" должен включать:</a:t>
                      </a:r>
                    </a:p>
                    <a:p>
                      <a:pPr algn="l" fontAlgn="ctr"/>
                      <a:r>
                        <a:rPr lang="ru-RU" sz="1400" b="0" i="0" u="none" strike="noStrike" dirty="0" smtClean="0">
                          <a:solidFill>
                            <a:schemeClr val="tx1"/>
                          </a:solidFill>
                          <a:effectLst/>
                          <a:latin typeface="+mn-lt"/>
                        </a:rPr>
                        <a:t>1) сведения об обеспечении требований промышленной безопасности к эксплуатации декларируемого объекта:</a:t>
                      </a:r>
                    </a:p>
                    <a:p>
                      <a:pPr algn="l" fontAlgn="ctr"/>
                      <a:r>
                        <a:rPr lang="ru-RU" sz="1400" b="0" i="0" u="none" strike="noStrike" dirty="0" smtClean="0">
                          <a:solidFill>
                            <a:srgbClr val="00B050"/>
                          </a:solidFill>
                          <a:effectLst/>
                          <a:latin typeface="+mn-lt"/>
                        </a:rPr>
                        <a:t>сведения о наличии обоснования безопасности декларируемого объекта и изменений к ним (при наличии);</a:t>
                      </a: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518278810"/>
                  </a:ext>
                </a:extLst>
              </a:tr>
            </a:tbl>
          </a:graphicData>
        </a:graphic>
      </p:graphicFrame>
      <p:graphicFrame>
        <p:nvGraphicFramePr>
          <p:cNvPr id="78" name="Object 77" hidden="1"/>
          <p:cNvGraphicFramePr>
            <a:graphicFrameLocks noChangeAspect="1"/>
          </p:cNvGraphicFramePr>
          <p:nvPr>
            <p:custDataLst>
              <p:tags r:id="rId2"/>
            </p:custDataLst>
          </p:nvPr>
        </p:nvGraphicFramePr>
        <p:xfrm>
          <a:off x="1525895" y="1625"/>
          <a:ext cx="1619" cy="1619"/>
        </p:xfrm>
        <a:graphic>
          <a:graphicData uri="http://schemas.openxmlformats.org/presentationml/2006/ole">
            <mc:AlternateContent xmlns:mc="http://schemas.openxmlformats.org/markup-compatibility/2006">
              <mc:Choice xmlns:v="urn:schemas-microsoft-com:vml" Requires="v">
                <p:oleObj spid="_x0000_s4152" name="think-cell Slide" r:id="rId4" imgW="451" imgH="450" progId="TCLayout.ActiveDocument.1">
                  <p:embed/>
                </p:oleObj>
              </mc:Choice>
              <mc:Fallback>
                <p:oleObj name="think-cell Slide" r:id="rId4" imgW="451" imgH="450" progId="TCLayout.ActiveDocument.1">
                  <p:embed/>
                  <p:pic>
                    <p:nvPicPr>
                      <p:cNvPr id="78" name="Object 77" hidden="1"/>
                      <p:cNvPicPr/>
                      <p:nvPr/>
                    </p:nvPicPr>
                    <p:blipFill>
                      <a:blip r:embed="rId5"/>
                      <a:stretch>
                        <a:fillRect/>
                      </a:stretch>
                    </p:blipFill>
                    <p:spPr>
                      <a:xfrm>
                        <a:off x="1525895" y="1625"/>
                        <a:ext cx="1619" cy="1619"/>
                      </a:xfrm>
                      <a:prstGeom prst="rect">
                        <a:avLst/>
                      </a:prstGeom>
                    </p:spPr>
                  </p:pic>
                </p:oleObj>
              </mc:Fallback>
            </mc:AlternateContent>
          </a:graphicData>
        </a:graphic>
      </p:graphicFrame>
      <p:sp>
        <p:nvSpPr>
          <p:cNvPr id="9" name="Номер слайда 1">
            <a:extLst>
              <a:ext uri="{FF2B5EF4-FFF2-40B4-BE49-F238E27FC236}">
                <a16:creationId xmlns:a16="http://schemas.microsoft.com/office/drawing/2014/main" xmlns="" id="{6B126199-0999-F948-B673-C2DEF9086644}"/>
              </a:ext>
            </a:extLst>
          </p:cNvPr>
          <p:cNvSpPr>
            <a:spLocks noGrp="1"/>
          </p:cNvSpPr>
          <p:nvPr>
            <p:ph type="sldNum" sz="quarter" idx="10"/>
          </p:nvPr>
        </p:nvSpPr>
        <p:spPr/>
        <p:txBody>
          <a:bodyPr/>
          <a:lstStyle/>
          <a:p>
            <a:fld id="{A629F11A-CAD2-4FD2-9793-0DC6E98D19B3}" type="slidenum">
              <a:rPr lang="ru-RU" smtClean="0"/>
              <a:pPr/>
              <a:t>4</a:t>
            </a:fld>
            <a:endParaRPr lang="ru-RU" dirty="0"/>
          </a:p>
        </p:txBody>
      </p:sp>
      <p:sp>
        <p:nvSpPr>
          <p:cNvPr id="4" name="Title 3"/>
          <p:cNvSpPr>
            <a:spLocks noGrp="1"/>
          </p:cNvSpPr>
          <p:nvPr>
            <p:ph type="title"/>
          </p:nvPr>
        </p:nvSpPr>
        <p:spPr>
          <a:xfrm>
            <a:off x="407989" y="200118"/>
            <a:ext cx="10379284" cy="1213597"/>
          </a:xfrm>
        </p:spPr>
        <p:txBody>
          <a:bodyPr/>
          <a:lstStyle/>
          <a:p>
            <a:r>
              <a:rPr lang="ru-RU" sz="1800" dirty="0" smtClean="0"/>
              <a:t>Было: </a:t>
            </a:r>
            <a:r>
              <a:rPr lang="ru-RU" sz="1800" dirty="0"/>
              <a:t>РД-03-14-2005. Порядок оформления декларации промышленной безопасности ОПО и перечень включаемых в нее </a:t>
            </a:r>
            <a:r>
              <a:rPr lang="ru-RU" sz="1800" dirty="0" smtClean="0"/>
              <a:t>сведений</a:t>
            </a:r>
            <a:br>
              <a:rPr lang="ru-RU" sz="1800" dirty="0" smtClean="0"/>
            </a:br>
            <a:r>
              <a:rPr lang="ru-RU" sz="1800" dirty="0"/>
              <a:t/>
            </a:r>
            <a:br>
              <a:rPr lang="ru-RU" sz="1800" dirty="0"/>
            </a:br>
            <a:r>
              <a:rPr lang="ru-RU" sz="1800" dirty="0"/>
              <a:t>Стало: Приказ </a:t>
            </a:r>
            <a:r>
              <a:rPr lang="ru-RU" sz="1800" dirty="0" smtClean="0"/>
              <a:t>РТН </a:t>
            </a:r>
            <a:r>
              <a:rPr lang="ru-RU" sz="1800" dirty="0"/>
              <a:t>№ 414. Порядок оформления декларации промышленной безопасности ОПО и перечень включаемых в нее </a:t>
            </a:r>
            <a:r>
              <a:rPr lang="ru-RU" sz="1800" dirty="0" smtClean="0"/>
              <a:t>сведений</a:t>
            </a:r>
            <a:endParaRPr lang="ru-RU" sz="1800" dirty="0"/>
          </a:p>
        </p:txBody>
      </p:sp>
      <p:sp>
        <p:nvSpPr>
          <p:cNvPr id="6" name="Прямоугольник 5"/>
          <p:cNvSpPr/>
          <p:nvPr/>
        </p:nvSpPr>
        <p:spPr>
          <a:xfrm>
            <a:off x="11054995" y="146407"/>
            <a:ext cx="1068512" cy="729465"/>
          </a:xfrm>
          <a:prstGeom prst="rect">
            <a:avLst/>
          </a:prstGeom>
          <a:solidFill>
            <a:schemeClr val="bg1"/>
          </a:solidFill>
          <a:ln w="9525">
            <a:noFill/>
            <a:miter lim="800000"/>
            <a:headEnd/>
            <a:tailEn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defTabSz="895350">
              <a:spcAft>
                <a:spcPts val="600"/>
              </a:spcAft>
              <a:buClr>
                <a:schemeClr val="accent1"/>
              </a:buClr>
              <a:buFont typeface="Wingdings" panose="05000000000000000000" pitchFamily="2" charset="2"/>
              <a:buNone/>
            </a:pPr>
            <a:endParaRPr lang="ru-RU" sz="1200" dirty="0" err="1" smtClean="0">
              <a:solidFill>
                <a:schemeClr val="bg1"/>
              </a:solidFill>
            </a:endParaRPr>
          </a:p>
        </p:txBody>
      </p:sp>
    </p:spTree>
    <p:extLst>
      <p:ext uri="{BB962C8B-B14F-4D97-AF65-F5344CB8AC3E}">
        <p14:creationId xmlns:p14="http://schemas.microsoft.com/office/powerpoint/2010/main" val="603469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8" name="Таблица 167">
            <a:extLst>
              <a:ext uri="{FF2B5EF4-FFF2-40B4-BE49-F238E27FC236}">
                <a16:creationId xmlns:a16="http://schemas.microsoft.com/office/drawing/2014/main" xmlns="" id="{2F7EDEB9-4410-B941-802F-EEBE0CC2EFB7}"/>
              </a:ext>
            </a:extLst>
          </p:cNvPr>
          <p:cNvGraphicFramePr>
            <a:graphicFrameLocks noGrp="1"/>
          </p:cNvGraphicFramePr>
          <p:nvPr>
            <p:extLst>
              <p:ext uri="{D42A27DB-BD31-4B8C-83A1-F6EECF244321}">
                <p14:modId xmlns:p14="http://schemas.microsoft.com/office/powerpoint/2010/main" val="3014691414"/>
              </p:ext>
            </p:extLst>
          </p:nvPr>
        </p:nvGraphicFramePr>
        <p:xfrm>
          <a:off x="407988" y="1678764"/>
          <a:ext cx="11412650" cy="3455076"/>
        </p:xfrm>
        <a:graphic>
          <a:graphicData uri="http://schemas.openxmlformats.org/drawingml/2006/table">
            <a:tbl>
              <a:tblPr firstRow="1" bandRow="1">
                <a:tableStyleId>{93296810-A885-4BE3-A3E7-6D5BEEA58F35}</a:tableStyleId>
              </a:tblPr>
              <a:tblGrid>
                <a:gridCol w="5668963">
                  <a:extLst>
                    <a:ext uri="{9D8B030D-6E8A-4147-A177-3AD203B41FA5}">
                      <a16:colId xmlns:a16="http://schemas.microsoft.com/office/drawing/2014/main" xmlns="" val="329967540"/>
                    </a:ext>
                  </a:extLst>
                </a:gridCol>
                <a:gridCol w="5743687">
                  <a:extLst>
                    <a:ext uri="{9D8B030D-6E8A-4147-A177-3AD203B41FA5}">
                      <a16:colId xmlns:a16="http://schemas.microsoft.com/office/drawing/2014/main" xmlns="" val="115246862"/>
                    </a:ext>
                  </a:extLst>
                </a:gridCol>
              </a:tblGrid>
              <a:tr h="324036">
                <a:tc>
                  <a:txBody>
                    <a:bodyPr/>
                    <a:lstStyle/>
                    <a:p>
                      <a:pPr algn="ctr" fontAlgn="ctr"/>
                      <a:r>
                        <a:rPr lang="ru-RU" sz="1400" b="1" i="0" u="none" strike="noStrike" dirty="0" smtClean="0">
                          <a:solidFill>
                            <a:schemeClr val="bg1"/>
                          </a:solidFill>
                          <a:effectLst/>
                          <a:latin typeface="Arial" panose="020B0604020202020204" pitchFamily="34" charset="0"/>
                        </a:rPr>
                        <a:t>Было:</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ctr"/>
                      <a:r>
                        <a:rPr lang="ru-RU" sz="1400" b="1" i="0" u="none" strike="noStrike" dirty="0" smtClean="0">
                          <a:solidFill>
                            <a:schemeClr val="bg1"/>
                          </a:solidFill>
                          <a:effectLst/>
                          <a:latin typeface="Arial" panose="020B0604020202020204" pitchFamily="34" charset="0"/>
                        </a:rPr>
                        <a:t>Стало:</a:t>
                      </a:r>
                    </a:p>
                  </a:txBody>
                  <a:tcPr marL="180000" marR="72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xmlns="" val="10000"/>
                  </a:ext>
                </a:extLst>
              </a:tr>
              <a:tr h="377346">
                <a:tc>
                  <a:txBody>
                    <a:bodyPr/>
                    <a:lstStyle/>
                    <a:p>
                      <a:r>
                        <a:rPr lang="ru-RU" sz="1400" dirty="0" smtClean="0">
                          <a:latin typeface="+mn-lt"/>
                        </a:rPr>
                        <a:t>5. Декларация представляется в Федеральную службу по экологическому, технологическому и атомному надзору </a:t>
                      </a:r>
                      <a:r>
                        <a:rPr lang="ru-RU" sz="1400" dirty="0" smtClean="0">
                          <a:solidFill>
                            <a:srgbClr val="FF0000"/>
                          </a:solidFill>
                          <a:latin typeface="+mn-lt"/>
                        </a:rPr>
                        <a:t>или в ее территориальные органы, а также в федеральные органы исполнительной власти, которым предоставлено право осуществлять отдельные функции нормативно-правового регулирования, специальные разрешительные, контрольные или надзорные функции в области промышленной безопасности, заявителем на выдачу лицензии на эксплуатацию опасного производственного объекта с приложением документов, определяемых законами и иными нормативными правовыми актами Российской Федерации.</a:t>
                      </a: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ru-RU" sz="1400" b="0" i="0" u="none" strike="noStrike" dirty="0" smtClean="0">
                          <a:solidFill>
                            <a:schemeClr val="tx1"/>
                          </a:solidFill>
                          <a:effectLst/>
                          <a:latin typeface="+mn-lt"/>
                        </a:rPr>
                        <a:t>4. Декларация представляется в Федеральную службу по экологическому, технологическому и атомному надзору.</a:t>
                      </a:r>
                      <a:endParaRPr lang="ru-RU" sz="1400" b="0" i="0" u="none" strike="noStrike" dirty="0">
                        <a:solidFill>
                          <a:schemeClr val="tx1"/>
                        </a:solidFill>
                        <a:effectLst/>
                        <a:latin typeface="+mn-lt"/>
                      </a:endParaRP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937319034"/>
                  </a:ext>
                </a:extLst>
              </a:tr>
              <a:tr h="360591">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lang="ru-RU" sz="1400" b="0" i="0" u="none" strike="noStrike" dirty="0" smtClean="0">
                        <a:solidFill>
                          <a:schemeClr val="tx1"/>
                        </a:solidFill>
                        <a:effectLst/>
                        <a:latin typeface="+mn-lt"/>
                      </a:endParaRP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ru-RU" sz="1400" b="0" i="0" u="none" strike="noStrike" dirty="0" smtClean="0">
                          <a:solidFill>
                            <a:srgbClr val="00B050"/>
                          </a:solidFill>
                          <a:effectLst/>
                          <a:latin typeface="+mn-lt"/>
                        </a:rPr>
                        <a:t>9. Декларация может представляться как на бумажном носителе, так и в форме электронного документа, подписанного усиленной квалифицированной электронной подписью.</a:t>
                      </a:r>
                      <a:endParaRPr lang="ru-RU" sz="1400" b="0" i="0" u="none" strike="noStrike" dirty="0">
                        <a:solidFill>
                          <a:srgbClr val="00B050"/>
                        </a:solidFill>
                        <a:effectLst/>
                        <a:latin typeface="+mn-lt"/>
                      </a:endParaRP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518278810"/>
                  </a:ext>
                </a:extLst>
              </a:tr>
            </a:tbl>
          </a:graphicData>
        </a:graphic>
      </p:graphicFrame>
      <p:graphicFrame>
        <p:nvGraphicFramePr>
          <p:cNvPr id="78" name="Object 77" hidden="1"/>
          <p:cNvGraphicFramePr>
            <a:graphicFrameLocks noChangeAspect="1"/>
          </p:cNvGraphicFramePr>
          <p:nvPr>
            <p:custDataLst>
              <p:tags r:id="rId2"/>
            </p:custDataLst>
          </p:nvPr>
        </p:nvGraphicFramePr>
        <p:xfrm>
          <a:off x="1525895" y="1625"/>
          <a:ext cx="1619" cy="1619"/>
        </p:xfrm>
        <a:graphic>
          <a:graphicData uri="http://schemas.openxmlformats.org/presentationml/2006/ole">
            <mc:AlternateContent xmlns:mc="http://schemas.openxmlformats.org/markup-compatibility/2006">
              <mc:Choice xmlns:v="urn:schemas-microsoft-com:vml" Requires="v">
                <p:oleObj spid="_x0000_s5175" name="think-cell Slide" r:id="rId4" imgW="451" imgH="450" progId="TCLayout.ActiveDocument.1">
                  <p:embed/>
                </p:oleObj>
              </mc:Choice>
              <mc:Fallback>
                <p:oleObj name="think-cell Slide" r:id="rId4" imgW="451" imgH="450" progId="TCLayout.ActiveDocument.1">
                  <p:embed/>
                  <p:pic>
                    <p:nvPicPr>
                      <p:cNvPr id="78" name="Object 77" hidden="1"/>
                      <p:cNvPicPr/>
                      <p:nvPr/>
                    </p:nvPicPr>
                    <p:blipFill>
                      <a:blip r:embed="rId5"/>
                      <a:stretch>
                        <a:fillRect/>
                      </a:stretch>
                    </p:blipFill>
                    <p:spPr>
                      <a:xfrm>
                        <a:off x="1525895" y="1625"/>
                        <a:ext cx="1619" cy="1619"/>
                      </a:xfrm>
                      <a:prstGeom prst="rect">
                        <a:avLst/>
                      </a:prstGeom>
                    </p:spPr>
                  </p:pic>
                </p:oleObj>
              </mc:Fallback>
            </mc:AlternateContent>
          </a:graphicData>
        </a:graphic>
      </p:graphicFrame>
      <p:sp>
        <p:nvSpPr>
          <p:cNvPr id="9" name="Номер слайда 1">
            <a:extLst>
              <a:ext uri="{FF2B5EF4-FFF2-40B4-BE49-F238E27FC236}">
                <a16:creationId xmlns:a16="http://schemas.microsoft.com/office/drawing/2014/main" xmlns="" id="{6B126199-0999-F948-B673-C2DEF9086644}"/>
              </a:ext>
            </a:extLst>
          </p:cNvPr>
          <p:cNvSpPr>
            <a:spLocks noGrp="1"/>
          </p:cNvSpPr>
          <p:nvPr>
            <p:ph type="sldNum" sz="quarter" idx="10"/>
          </p:nvPr>
        </p:nvSpPr>
        <p:spPr/>
        <p:txBody>
          <a:bodyPr/>
          <a:lstStyle/>
          <a:p>
            <a:fld id="{A629F11A-CAD2-4FD2-9793-0DC6E98D19B3}" type="slidenum">
              <a:rPr lang="ru-RU" smtClean="0"/>
              <a:pPr/>
              <a:t>5</a:t>
            </a:fld>
            <a:endParaRPr lang="ru-RU" dirty="0"/>
          </a:p>
        </p:txBody>
      </p:sp>
      <p:sp>
        <p:nvSpPr>
          <p:cNvPr id="4" name="Title 3"/>
          <p:cNvSpPr>
            <a:spLocks noGrp="1"/>
          </p:cNvSpPr>
          <p:nvPr>
            <p:ph type="title"/>
          </p:nvPr>
        </p:nvSpPr>
        <p:spPr>
          <a:xfrm>
            <a:off x="407989" y="206735"/>
            <a:ext cx="10379284" cy="1213597"/>
          </a:xfrm>
        </p:spPr>
        <p:txBody>
          <a:bodyPr/>
          <a:lstStyle/>
          <a:p>
            <a:r>
              <a:rPr lang="ru-RU" sz="1800" dirty="0" smtClean="0"/>
              <a:t>Было: </a:t>
            </a:r>
            <a:r>
              <a:rPr lang="ru-RU" sz="1800" dirty="0"/>
              <a:t>ППРФ № 526. Правила представления декларации промышленной безопасности </a:t>
            </a:r>
            <a:r>
              <a:rPr lang="ru-RU" sz="1800" dirty="0" smtClean="0"/>
              <a:t>ОПО</a:t>
            </a:r>
            <a:br>
              <a:rPr lang="ru-RU" sz="1800" dirty="0" smtClean="0"/>
            </a:br>
            <a:r>
              <a:rPr lang="ru-RU" sz="1800" dirty="0"/>
              <a:t/>
            </a:r>
            <a:br>
              <a:rPr lang="ru-RU" sz="1800" dirty="0"/>
            </a:br>
            <a:r>
              <a:rPr lang="ru-RU" sz="1800" dirty="0"/>
              <a:t>Стало: ППРФ </a:t>
            </a:r>
            <a:r>
              <a:rPr lang="ru-RU" sz="1800" dirty="0" smtClean="0"/>
              <a:t>№</a:t>
            </a:r>
            <a:r>
              <a:rPr lang="ru-RU" sz="1800" dirty="0"/>
              <a:t> 1241. Правила представления декларации промышленной безопасности </a:t>
            </a:r>
            <a:r>
              <a:rPr lang="ru-RU" sz="1800" dirty="0" smtClean="0"/>
              <a:t>ОПО</a:t>
            </a:r>
            <a:endParaRPr lang="ru-RU" sz="1800" dirty="0"/>
          </a:p>
        </p:txBody>
      </p:sp>
      <p:sp>
        <p:nvSpPr>
          <p:cNvPr id="6" name="Прямоугольник 5"/>
          <p:cNvSpPr/>
          <p:nvPr/>
        </p:nvSpPr>
        <p:spPr>
          <a:xfrm>
            <a:off x="11054995" y="156682"/>
            <a:ext cx="1068512" cy="729465"/>
          </a:xfrm>
          <a:prstGeom prst="rect">
            <a:avLst/>
          </a:prstGeom>
          <a:solidFill>
            <a:schemeClr val="bg1"/>
          </a:solidFill>
          <a:ln w="9525">
            <a:noFill/>
            <a:miter lim="800000"/>
            <a:headEnd/>
            <a:tailEn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defTabSz="895350">
              <a:spcAft>
                <a:spcPts val="600"/>
              </a:spcAft>
              <a:buClr>
                <a:schemeClr val="accent1"/>
              </a:buClr>
              <a:buFont typeface="Wingdings" panose="05000000000000000000" pitchFamily="2" charset="2"/>
              <a:buNone/>
            </a:pPr>
            <a:endParaRPr lang="ru-RU" sz="1200" dirty="0" err="1" smtClean="0">
              <a:solidFill>
                <a:schemeClr val="bg1"/>
              </a:solidFill>
            </a:endParaRPr>
          </a:p>
        </p:txBody>
      </p:sp>
    </p:spTree>
    <p:extLst>
      <p:ext uri="{BB962C8B-B14F-4D97-AF65-F5344CB8AC3E}">
        <p14:creationId xmlns:p14="http://schemas.microsoft.com/office/powerpoint/2010/main" val="2485661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8" name="Таблица 167">
            <a:extLst>
              <a:ext uri="{FF2B5EF4-FFF2-40B4-BE49-F238E27FC236}">
                <a16:creationId xmlns:a16="http://schemas.microsoft.com/office/drawing/2014/main" xmlns="" id="{2F7EDEB9-4410-B941-802F-EEBE0CC2EFB7}"/>
              </a:ext>
            </a:extLst>
          </p:cNvPr>
          <p:cNvGraphicFramePr>
            <a:graphicFrameLocks noGrp="1"/>
          </p:cNvGraphicFramePr>
          <p:nvPr>
            <p:extLst>
              <p:ext uri="{D42A27DB-BD31-4B8C-83A1-F6EECF244321}">
                <p14:modId xmlns:p14="http://schemas.microsoft.com/office/powerpoint/2010/main" val="3254893867"/>
              </p:ext>
            </p:extLst>
          </p:nvPr>
        </p:nvGraphicFramePr>
        <p:xfrm>
          <a:off x="407988" y="1144107"/>
          <a:ext cx="11412650" cy="4491396"/>
        </p:xfrm>
        <a:graphic>
          <a:graphicData uri="http://schemas.openxmlformats.org/drawingml/2006/table">
            <a:tbl>
              <a:tblPr firstRow="1" bandRow="1">
                <a:tableStyleId>{93296810-A885-4BE3-A3E7-6D5BEEA58F35}</a:tableStyleId>
              </a:tblPr>
              <a:tblGrid>
                <a:gridCol w="5668963">
                  <a:extLst>
                    <a:ext uri="{9D8B030D-6E8A-4147-A177-3AD203B41FA5}">
                      <a16:colId xmlns:a16="http://schemas.microsoft.com/office/drawing/2014/main" xmlns="" val="329967540"/>
                    </a:ext>
                  </a:extLst>
                </a:gridCol>
                <a:gridCol w="5743687">
                  <a:extLst>
                    <a:ext uri="{9D8B030D-6E8A-4147-A177-3AD203B41FA5}">
                      <a16:colId xmlns:a16="http://schemas.microsoft.com/office/drawing/2014/main" xmlns="" val="115246862"/>
                    </a:ext>
                  </a:extLst>
                </a:gridCol>
              </a:tblGrid>
              <a:tr h="324036">
                <a:tc>
                  <a:txBody>
                    <a:bodyPr/>
                    <a:lstStyle/>
                    <a:p>
                      <a:pPr algn="ctr" fontAlgn="ctr"/>
                      <a:r>
                        <a:rPr lang="ru-RU" sz="1200" b="1" i="0" u="none" strike="noStrike" dirty="0" smtClean="0">
                          <a:solidFill>
                            <a:schemeClr val="bg1"/>
                          </a:solidFill>
                          <a:effectLst/>
                          <a:latin typeface="Arial" panose="020B0604020202020204" pitchFamily="34" charset="0"/>
                        </a:rPr>
                        <a:t>Было:</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ctr"/>
                      <a:r>
                        <a:rPr lang="ru-RU" sz="1200" b="1" i="0" u="none" strike="noStrike" dirty="0" smtClean="0">
                          <a:solidFill>
                            <a:schemeClr val="bg1"/>
                          </a:solidFill>
                          <a:effectLst/>
                          <a:latin typeface="Arial" panose="020B0604020202020204" pitchFamily="34" charset="0"/>
                        </a:rPr>
                        <a:t>Стало:</a:t>
                      </a:r>
                    </a:p>
                  </a:txBody>
                  <a:tcPr marL="180000" marR="72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xmlns="" val="10000"/>
                  </a:ext>
                </a:extLst>
              </a:tr>
              <a:tr h="377346">
                <a:tc>
                  <a:txBody>
                    <a:bodyPr/>
                    <a:lstStyle/>
                    <a:p>
                      <a:r>
                        <a:rPr lang="ru-RU" sz="1100" dirty="0" smtClean="0">
                          <a:latin typeface="+mn-lt"/>
                        </a:rPr>
                        <a:t>5. Лицензионными требованиями к лицензиату при осуществлении лицензируемого вида деятельности являются:</a:t>
                      </a:r>
                    </a:p>
                    <a:p>
                      <a:r>
                        <a:rPr lang="ru-RU" sz="1100" dirty="0" smtClean="0">
                          <a:latin typeface="+mn-lt"/>
                        </a:rPr>
                        <a:t>д) </a:t>
                      </a:r>
                      <a:r>
                        <a:rPr lang="ru-RU" sz="1100" dirty="0" smtClean="0">
                          <a:solidFill>
                            <a:srgbClr val="FF0000"/>
                          </a:solidFill>
                          <a:latin typeface="+mn-lt"/>
                        </a:rPr>
                        <a:t>обеспеченность укомплектованности штата работников объектов согласно требованиям, установленным в соответствии со статьей 9 Федерального закона "О промышленной безопасности опасных производственных объектов"</a:t>
                      </a:r>
                      <a:r>
                        <a:rPr lang="ru-RU" sz="1100" dirty="0" smtClean="0">
                          <a:latin typeface="+mn-lt"/>
                        </a:rPr>
                        <a:t>;</a:t>
                      </a:r>
                    </a:p>
                    <a:p>
                      <a:r>
                        <a:rPr lang="ru-RU" sz="1100" dirty="0" smtClean="0">
                          <a:solidFill>
                            <a:srgbClr val="FF0000"/>
                          </a:solidFill>
                          <a:latin typeface="+mn-lt"/>
                        </a:rPr>
                        <a:t>е) допуск к работе на объектах лиц, удовлетворяющих соответствующим квалификационным требованиям и не имеющих медицинских противопоказаний к указанной работе, в соответствии со статьей 9 Федерального закона "О промышленной безопасности опасных производственных объектов";</a:t>
                      </a:r>
                    </a:p>
                    <a:p>
                      <a:r>
                        <a:rPr lang="ru-RU" sz="1100" dirty="0" smtClean="0">
                          <a:solidFill>
                            <a:srgbClr val="FF0000"/>
                          </a:solidFill>
                          <a:latin typeface="+mn-lt"/>
                        </a:rPr>
                        <a:t>н) предотвращение в соответствии со статьей 9 Федерального закона "О промышленной безопасности опасных производственных объектов" проникновения на объекты посторонних лиц;</a:t>
                      </a: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ru-RU" sz="1100" b="0" i="0" u="none" strike="noStrike" dirty="0" smtClean="0">
                          <a:solidFill>
                            <a:schemeClr val="tx1"/>
                          </a:solidFill>
                          <a:effectLst/>
                          <a:latin typeface="+mn-lt"/>
                        </a:rPr>
                        <a:t>5. Лицензионными требованиями к лицензиату при осуществлении лицензируемого вида деятельности являются:</a:t>
                      </a:r>
                    </a:p>
                    <a:p>
                      <a:pPr algn="l" fontAlgn="t"/>
                      <a:r>
                        <a:rPr lang="ru-RU" sz="1100" b="0" i="0" u="none" strike="noStrike" dirty="0" smtClean="0">
                          <a:solidFill>
                            <a:schemeClr val="tx1"/>
                          </a:solidFill>
                          <a:effectLst/>
                          <a:latin typeface="+mn-lt"/>
                        </a:rPr>
                        <a:t>д) </a:t>
                      </a:r>
                      <a:r>
                        <a:rPr lang="ru-RU" sz="1100" b="0" i="0" u="none" strike="noStrike" dirty="0" smtClean="0">
                          <a:solidFill>
                            <a:srgbClr val="00B050"/>
                          </a:solidFill>
                          <a:effectLst/>
                          <a:latin typeface="+mn-lt"/>
                        </a:rPr>
                        <a:t>наличие в штате работников, соответствующих требованиям, установленным федеральными нормами и правилами в области промышленной безопасности</a:t>
                      </a:r>
                      <a:r>
                        <a:rPr lang="ru-RU" sz="1100" b="0" i="0" u="none" strike="noStrike" dirty="0" smtClean="0">
                          <a:solidFill>
                            <a:schemeClr val="tx1"/>
                          </a:solidFill>
                          <a:effectLst/>
                          <a:latin typeface="+mn-lt"/>
                        </a:rPr>
                        <a:t>;</a:t>
                      </a:r>
                      <a:endParaRPr lang="ru-RU" sz="1100" b="0" i="0" u="none" strike="noStrike" dirty="0">
                        <a:solidFill>
                          <a:schemeClr val="tx1"/>
                        </a:solidFill>
                        <a:effectLst/>
                        <a:latin typeface="+mn-lt"/>
                      </a:endParaRP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937319034"/>
                  </a:ext>
                </a:extLst>
              </a:tr>
              <a:tr h="360591">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lang="ru-RU" sz="1100" b="0" i="0" u="none" strike="noStrike" dirty="0" smtClean="0">
                        <a:solidFill>
                          <a:schemeClr val="tx1"/>
                        </a:solidFill>
                        <a:effectLst/>
                        <a:latin typeface="+mn-lt"/>
                      </a:endParaRP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ru-RU" sz="1100" b="0" i="0" u="none" strike="noStrike" dirty="0" smtClean="0">
                          <a:solidFill>
                            <a:srgbClr val="00B050"/>
                          </a:solidFill>
                          <a:effectLst/>
                          <a:latin typeface="+mn-lt"/>
                        </a:rPr>
                        <a:t>11. Соискатели лицензии, лицензиаты, намеренные осуществлять лицензируемый вид деятельности по адресу места его осуществления, не указанному в лицензии, в части работ на взрывопожароопасных и химически опасных производственных объектах I, II и III классов опасности, на которых в соответствии с технологической документацией, предусмотренной федеральными нормами и правилами в области промышленной безопасности, осуществляется непрерывный производственный процесс основной производственной деятельности, обусловленный особенностями технологического процесса, вместо документов, предусмотренных подпунктом "а" пункта 7 и подпунктом "б" пункта 8 настоящего Положения, вправе представить в лицензирующий орган документы (в свободной форме), подтверждающие согласие владельца такого опасного производственного объекта на получение лицензиатом, соискателем лицензии права на осуществление работ.</a:t>
                      </a:r>
                      <a:endParaRPr lang="ru-RU" sz="1100" b="0" i="0" u="none" strike="noStrike" dirty="0">
                        <a:solidFill>
                          <a:srgbClr val="00B050"/>
                        </a:solidFill>
                        <a:effectLst/>
                        <a:latin typeface="+mn-lt"/>
                      </a:endParaRP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518278810"/>
                  </a:ext>
                </a:extLst>
              </a:tr>
            </a:tbl>
          </a:graphicData>
        </a:graphic>
      </p:graphicFrame>
      <p:graphicFrame>
        <p:nvGraphicFramePr>
          <p:cNvPr id="78" name="Object 77" hidden="1"/>
          <p:cNvGraphicFramePr>
            <a:graphicFrameLocks noChangeAspect="1"/>
          </p:cNvGraphicFramePr>
          <p:nvPr>
            <p:custDataLst>
              <p:tags r:id="rId2"/>
            </p:custDataLst>
          </p:nvPr>
        </p:nvGraphicFramePr>
        <p:xfrm>
          <a:off x="1525895" y="1625"/>
          <a:ext cx="1619" cy="1619"/>
        </p:xfrm>
        <a:graphic>
          <a:graphicData uri="http://schemas.openxmlformats.org/presentationml/2006/ole">
            <mc:AlternateContent xmlns:mc="http://schemas.openxmlformats.org/markup-compatibility/2006">
              <mc:Choice xmlns:v="urn:schemas-microsoft-com:vml" Requires="v">
                <p:oleObj spid="_x0000_s6201" name="think-cell Slide" r:id="rId4" imgW="451" imgH="450" progId="TCLayout.ActiveDocument.1">
                  <p:embed/>
                </p:oleObj>
              </mc:Choice>
              <mc:Fallback>
                <p:oleObj name="think-cell Slide" r:id="rId4" imgW="451" imgH="450" progId="TCLayout.ActiveDocument.1">
                  <p:embed/>
                  <p:pic>
                    <p:nvPicPr>
                      <p:cNvPr id="78" name="Object 77" hidden="1"/>
                      <p:cNvPicPr/>
                      <p:nvPr/>
                    </p:nvPicPr>
                    <p:blipFill>
                      <a:blip r:embed="rId5"/>
                      <a:stretch>
                        <a:fillRect/>
                      </a:stretch>
                    </p:blipFill>
                    <p:spPr>
                      <a:xfrm>
                        <a:off x="1525895" y="1625"/>
                        <a:ext cx="1619" cy="1619"/>
                      </a:xfrm>
                      <a:prstGeom prst="rect">
                        <a:avLst/>
                      </a:prstGeom>
                    </p:spPr>
                  </p:pic>
                </p:oleObj>
              </mc:Fallback>
            </mc:AlternateContent>
          </a:graphicData>
        </a:graphic>
      </p:graphicFrame>
      <p:sp>
        <p:nvSpPr>
          <p:cNvPr id="9" name="Номер слайда 1">
            <a:extLst>
              <a:ext uri="{FF2B5EF4-FFF2-40B4-BE49-F238E27FC236}">
                <a16:creationId xmlns:a16="http://schemas.microsoft.com/office/drawing/2014/main" xmlns="" id="{6B126199-0999-F948-B673-C2DEF9086644}"/>
              </a:ext>
            </a:extLst>
          </p:cNvPr>
          <p:cNvSpPr>
            <a:spLocks noGrp="1"/>
          </p:cNvSpPr>
          <p:nvPr>
            <p:ph type="sldNum" sz="quarter" idx="10"/>
          </p:nvPr>
        </p:nvSpPr>
        <p:spPr/>
        <p:txBody>
          <a:bodyPr/>
          <a:lstStyle/>
          <a:p>
            <a:fld id="{A629F11A-CAD2-4FD2-9793-0DC6E98D19B3}" type="slidenum">
              <a:rPr lang="ru-RU" smtClean="0"/>
              <a:pPr/>
              <a:t>6</a:t>
            </a:fld>
            <a:endParaRPr lang="ru-RU" dirty="0"/>
          </a:p>
        </p:txBody>
      </p:sp>
      <p:sp>
        <p:nvSpPr>
          <p:cNvPr id="4" name="Title 3"/>
          <p:cNvSpPr>
            <a:spLocks noGrp="1"/>
          </p:cNvSpPr>
          <p:nvPr>
            <p:ph type="title"/>
          </p:nvPr>
        </p:nvSpPr>
        <p:spPr>
          <a:xfrm>
            <a:off x="407989" y="59031"/>
            <a:ext cx="10379284" cy="978148"/>
          </a:xfrm>
        </p:spPr>
        <p:txBody>
          <a:bodyPr/>
          <a:lstStyle/>
          <a:p>
            <a:r>
              <a:rPr lang="ru-RU" sz="1800" dirty="0" smtClean="0"/>
              <a:t>Было: </a:t>
            </a:r>
            <a:r>
              <a:rPr lang="ru-RU" sz="1800" dirty="0"/>
              <a:t>ППРФ </a:t>
            </a:r>
            <a:r>
              <a:rPr lang="ru-RU" sz="1800" dirty="0" smtClean="0"/>
              <a:t>№ </a:t>
            </a:r>
            <a:r>
              <a:rPr lang="ru-RU" sz="1800" dirty="0"/>
              <a:t>492. Положение о лицензировании эксплуатации взрывопожароопасных и химически ОПО I-III классов опасности</a:t>
            </a:r>
            <a:br>
              <a:rPr lang="ru-RU" sz="1800" dirty="0"/>
            </a:br>
            <a:r>
              <a:rPr lang="ru-RU" sz="1800" dirty="0"/>
              <a:t>Стало: ППРФ </a:t>
            </a:r>
            <a:r>
              <a:rPr lang="ru-RU" sz="1800" dirty="0" smtClean="0"/>
              <a:t>№ </a:t>
            </a:r>
            <a:r>
              <a:rPr lang="ru-RU" sz="1800" dirty="0"/>
              <a:t>1661. Положение о лицензировании эксплуатации взрывопожароопасных и химически ОПО I-III классов </a:t>
            </a:r>
            <a:r>
              <a:rPr lang="ru-RU" sz="1800" dirty="0" smtClean="0"/>
              <a:t>опасности (1 из 2)</a:t>
            </a:r>
            <a:endParaRPr lang="ru-RU" sz="1800" dirty="0"/>
          </a:p>
        </p:txBody>
      </p:sp>
      <p:sp>
        <p:nvSpPr>
          <p:cNvPr id="6" name="Прямоугольник 5"/>
          <p:cNvSpPr/>
          <p:nvPr/>
        </p:nvSpPr>
        <p:spPr>
          <a:xfrm>
            <a:off x="11054995" y="156682"/>
            <a:ext cx="1068512" cy="729465"/>
          </a:xfrm>
          <a:prstGeom prst="rect">
            <a:avLst/>
          </a:prstGeom>
          <a:solidFill>
            <a:schemeClr val="bg1"/>
          </a:solidFill>
          <a:ln w="9525">
            <a:noFill/>
            <a:miter lim="800000"/>
            <a:headEnd/>
            <a:tailEn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defTabSz="895350">
              <a:spcAft>
                <a:spcPts val="600"/>
              </a:spcAft>
              <a:buClr>
                <a:schemeClr val="accent1"/>
              </a:buClr>
              <a:buFont typeface="Wingdings" panose="05000000000000000000" pitchFamily="2" charset="2"/>
              <a:buNone/>
            </a:pPr>
            <a:endParaRPr lang="ru-RU" sz="1200" dirty="0" err="1" smtClean="0">
              <a:solidFill>
                <a:schemeClr val="bg1"/>
              </a:solidFill>
            </a:endParaRPr>
          </a:p>
        </p:txBody>
      </p:sp>
    </p:spTree>
    <p:extLst>
      <p:ext uri="{BB962C8B-B14F-4D97-AF65-F5344CB8AC3E}">
        <p14:creationId xmlns:p14="http://schemas.microsoft.com/office/powerpoint/2010/main" val="787123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8" name="Таблица 167">
            <a:extLst>
              <a:ext uri="{FF2B5EF4-FFF2-40B4-BE49-F238E27FC236}">
                <a16:creationId xmlns:a16="http://schemas.microsoft.com/office/drawing/2014/main" xmlns="" id="{2F7EDEB9-4410-B941-802F-EEBE0CC2EFB7}"/>
              </a:ext>
            </a:extLst>
          </p:cNvPr>
          <p:cNvGraphicFramePr>
            <a:graphicFrameLocks noGrp="1"/>
          </p:cNvGraphicFramePr>
          <p:nvPr>
            <p:extLst>
              <p:ext uri="{D42A27DB-BD31-4B8C-83A1-F6EECF244321}">
                <p14:modId xmlns:p14="http://schemas.microsoft.com/office/powerpoint/2010/main" val="717161959"/>
              </p:ext>
            </p:extLst>
          </p:nvPr>
        </p:nvGraphicFramePr>
        <p:xfrm>
          <a:off x="407988" y="1144107"/>
          <a:ext cx="11412650" cy="5089956"/>
        </p:xfrm>
        <a:graphic>
          <a:graphicData uri="http://schemas.openxmlformats.org/drawingml/2006/table">
            <a:tbl>
              <a:tblPr firstRow="1" bandRow="1">
                <a:tableStyleId>{93296810-A885-4BE3-A3E7-6D5BEEA58F35}</a:tableStyleId>
              </a:tblPr>
              <a:tblGrid>
                <a:gridCol w="5021263">
                  <a:extLst>
                    <a:ext uri="{9D8B030D-6E8A-4147-A177-3AD203B41FA5}">
                      <a16:colId xmlns:a16="http://schemas.microsoft.com/office/drawing/2014/main" xmlns="" val="329967540"/>
                    </a:ext>
                  </a:extLst>
                </a:gridCol>
                <a:gridCol w="6391387">
                  <a:extLst>
                    <a:ext uri="{9D8B030D-6E8A-4147-A177-3AD203B41FA5}">
                      <a16:colId xmlns:a16="http://schemas.microsoft.com/office/drawing/2014/main" xmlns="" val="115246862"/>
                    </a:ext>
                  </a:extLst>
                </a:gridCol>
              </a:tblGrid>
              <a:tr h="324036">
                <a:tc>
                  <a:txBody>
                    <a:bodyPr/>
                    <a:lstStyle/>
                    <a:p>
                      <a:pPr algn="ctr" fontAlgn="ctr"/>
                      <a:r>
                        <a:rPr lang="ru-RU" sz="1200" b="1" i="0" u="none" strike="noStrike" dirty="0" smtClean="0">
                          <a:solidFill>
                            <a:schemeClr val="bg1"/>
                          </a:solidFill>
                          <a:effectLst/>
                          <a:latin typeface="Arial" panose="020B0604020202020204" pitchFamily="34" charset="0"/>
                        </a:rPr>
                        <a:t>Было:</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ctr"/>
                      <a:r>
                        <a:rPr lang="ru-RU" sz="1200" b="1" i="0" u="none" strike="noStrike" dirty="0" smtClean="0">
                          <a:solidFill>
                            <a:schemeClr val="bg1"/>
                          </a:solidFill>
                          <a:effectLst/>
                          <a:latin typeface="Arial" panose="020B0604020202020204" pitchFamily="34" charset="0"/>
                        </a:rPr>
                        <a:t>Стало:</a:t>
                      </a:r>
                    </a:p>
                  </a:txBody>
                  <a:tcPr marL="180000" marR="72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xmlns="" val="10000"/>
                  </a:ext>
                </a:extLst>
              </a:tr>
              <a:tr h="377346">
                <a:tc>
                  <a:txBody>
                    <a:bodyPr/>
                    <a:lstStyle/>
                    <a:p>
                      <a:endParaRPr lang="ru-RU" sz="1100" dirty="0" smtClean="0">
                        <a:solidFill>
                          <a:srgbClr val="FF0000"/>
                        </a:solidFill>
                        <a:latin typeface="+mn-lt"/>
                      </a:endParaRP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ru-RU" sz="1100" b="0" i="0" u="none" strike="noStrike" dirty="0" smtClean="0">
                          <a:solidFill>
                            <a:srgbClr val="00B050"/>
                          </a:solidFill>
                          <a:effectLst/>
                          <a:latin typeface="+mn-lt"/>
                        </a:rPr>
                        <a:t>15. Лицензионный контроль осуществляется Федеральной службой по экологическому, технологическому и атомному надзору и ее территориальными органами.</a:t>
                      </a:r>
                    </a:p>
                    <a:p>
                      <a:pPr algn="l" fontAlgn="t"/>
                      <a:r>
                        <a:rPr lang="ru-RU" sz="1100" b="0" i="0" u="none" strike="noStrike" dirty="0" smtClean="0">
                          <a:solidFill>
                            <a:srgbClr val="00B050"/>
                          </a:solidFill>
                          <a:effectLst/>
                          <a:latin typeface="+mn-lt"/>
                        </a:rPr>
                        <a:t>16. Предметом лицензионного контроля является соблюдение соискателем лицензии и лицензиатом лицензионных требований.</a:t>
                      </a:r>
                    </a:p>
                    <a:p>
                      <a:pPr algn="l" fontAlgn="t"/>
                      <a:r>
                        <a:rPr lang="ru-RU" sz="1100" b="0" i="0" u="none" strike="noStrike" dirty="0" smtClean="0">
                          <a:solidFill>
                            <a:srgbClr val="00B050"/>
                          </a:solidFill>
                          <a:effectLst/>
                          <a:latin typeface="+mn-lt"/>
                        </a:rPr>
                        <a:t>17. Лицензионный контроль осуществляется посредством организации и проведения мероприятий по профилактике нарушений лицензионных требований, наблюдения за соблюдением лицензионных требований при осуществлении деятельности по эксплуатации объектов соискателями лицензии и лицензиатами, проверок соискателей лицензии и лицензиатов, принятия предусмотренных законодательством Российской Федерации мер по пресечению, предупреждению и (или) устранению последствий выявленных нарушений.</a:t>
                      </a:r>
                    </a:p>
                    <a:p>
                      <a:pPr algn="l" fontAlgn="t"/>
                      <a:r>
                        <a:rPr lang="ru-RU" sz="1100" b="0" i="0" u="none" strike="noStrike" dirty="0" smtClean="0">
                          <a:solidFill>
                            <a:srgbClr val="00B050"/>
                          </a:solidFill>
                          <a:effectLst/>
                          <a:latin typeface="+mn-lt"/>
                        </a:rPr>
                        <a:t>18. При проведении мероприятий по профилактике нарушений лицензионных требований специальные профилактические мероприятия, направленные на предупреждение причинения вреда, возникновения чрезвычайных ситуаций природного и техногенного характера, не проводятся.</a:t>
                      </a:r>
                    </a:p>
                    <a:p>
                      <a:pPr algn="l" fontAlgn="t"/>
                      <a:r>
                        <a:rPr lang="ru-RU" sz="1100" b="0" i="0" u="none" strike="noStrike" dirty="0" smtClean="0">
                          <a:solidFill>
                            <a:srgbClr val="00B050"/>
                          </a:solidFill>
                          <a:effectLst/>
                          <a:latin typeface="+mn-lt"/>
                        </a:rPr>
                        <a:t>19. Должностными лицами Федеральной службы по экологическому, технологическому и атомному надзору, осуществляющими лицензионный контроль, являются:</a:t>
                      </a:r>
                    </a:p>
                    <a:p>
                      <a:pPr algn="l" fontAlgn="t"/>
                      <a:r>
                        <a:rPr lang="ru-RU" sz="1100" b="0" i="0" u="none" strike="noStrike" dirty="0" smtClean="0">
                          <a:solidFill>
                            <a:srgbClr val="00B050"/>
                          </a:solidFill>
                          <a:effectLst/>
                          <a:latin typeface="+mn-lt"/>
                        </a:rPr>
                        <a:t>а) руководитель Службы, его заместители;</a:t>
                      </a:r>
                    </a:p>
                    <a:p>
                      <a:pPr algn="l" fontAlgn="t"/>
                      <a:r>
                        <a:rPr lang="ru-RU" sz="1100" b="0" i="0" u="none" strike="noStrike" dirty="0" smtClean="0">
                          <a:solidFill>
                            <a:srgbClr val="00B050"/>
                          </a:solidFill>
                          <a:effectLst/>
                          <a:latin typeface="+mn-lt"/>
                        </a:rPr>
                        <a:t>б) руководители структурных подразделений центрального аппарата Службы, их заместители, в ведении которых находятся вопросы лицензионного контроля;</a:t>
                      </a:r>
                    </a:p>
                    <a:p>
                      <a:pPr algn="l" fontAlgn="t"/>
                      <a:r>
                        <a:rPr lang="ru-RU" sz="1100" b="0" i="0" u="none" strike="noStrike" dirty="0" smtClean="0">
                          <a:solidFill>
                            <a:srgbClr val="00B050"/>
                          </a:solidFill>
                          <a:effectLst/>
                          <a:latin typeface="+mn-lt"/>
                        </a:rPr>
                        <a:t>в) федеральные государственные гражданские служащие категории "специалисты" ведущей и старшей групп должностей в структурных подразделениях центрального аппарата Службы, в ведении которых находятся вопросы лицензионного контроля;</a:t>
                      </a:r>
                    </a:p>
                    <a:p>
                      <a:pPr algn="l" fontAlgn="t"/>
                      <a:r>
                        <a:rPr lang="ru-RU" sz="1100" b="0" i="0" u="none" strike="noStrike" dirty="0" smtClean="0">
                          <a:solidFill>
                            <a:srgbClr val="00B050"/>
                          </a:solidFill>
                          <a:effectLst/>
                          <a:latin typeface="+mn-lt"/>
                        </a:rPr>
                        <a:t>г) руководители территориальных органов Службы, их заместители;</a:t>
                      </a:r>
                    </a:p>
                    <a:p>
                      <a:pPr algn="l" fontAlgn="t"/>
                      <a:r>
                        <a:rPr lang="ru-RU" sz="1100" b="0" i="0" u="none" strike="noStrike" dirty="0" smtClean="0">
                          <a:solidFill>
                            <a:srgbClr val="00B050"/>
                          </a:solidFill>
                          <a:effectLst/>
                          <a:latin typeface="+mn-lt"/>
                        </a:rPr>
                        <a:t>д) начальники отделов и заместители начальников отделов территориальных органов Службы, в ведении которых находятся вопросы лицензионного контроля;</a:t>
                      </a:r>
                    </a:p>
                    <a:p>
                      <a:pPr algn="l" fontAlgn="t"/>
                      <a:r>
                        <a:rPr lang="ru-RU" sz="1100" b="0" i="0" u="none" strike="noStrike" dirty="0" smtClean="0">
                          <a:solidFill>
                            <a:srgbClr val="00B050"/>
                          </a:solidFill>
                          <a:effectLst/>
                          <a:latin typeface="+mn-lt"/>
                        </a:rPr>
                        <a:t>е) федеральные государственные гражданские служащие категории "специалисты" ведущей и старшей групп должностей в территориальных органах Службы, в ведении которых находятся вопросы лицензионного контроля.</a:t>
                      </a: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937319034"/>
                  </a:ext>
                </a:extLst>
              </a:tr>
            </a:tbl>
          </a:graphicData>
        </a:graphic>
      </p:graphicFrame>
      <p:graphicFrame>
        <p:nvGraphicFramePr>
          <p:cNvPr id="78" name="Object 77" hidden="1"/>
          <p:cNvGraphicFramePr>
            <a:graphicFrameLocks noChangeAspect="1"/>
          </p:cNvGraphicFramePr>
          <p:nvPr>
            <p:custDataLst>
              <p:tags r:id="rId2"/>
            </p:custDataLst>
          </p:nvPr>
        </p:nvGraphicFramePr>
        <p:xfrm>
          <a:off x="1525895" y="1625"/>
          <a:ext cx="1619" cy="1619"/>
        </p:xfrm>
        <a:graphic>
          <a:graphicData uri="http://schemas.openxmlformats.org/presentationml/2006/ole">
            <mc:AlternateContent xmlns:mc="http://schemas.openxmlformats.org/markup-compatibility/2006">
              <mc:Choice xmlns:v="urn:schemas-microsoft-com:vml" Requires="v">
                <p:oleObj spid="_x0000_s14374" name="think-cell Slide" r:id="rId4" imgW="451" imgH="450" progId="TCLayout.ActiveDocument.1">
                  <p:embed/>
                </p:oleObj>
              </mc:Choice>
              <mc:Fallback>
                <p:oleObj name="think-cell Slide" r:id="rId4" imgW="451" imgH="450" progId="TCLayout.ActiveDocument.1">
                  <p:embed/>
                  <p:pic>
                    <p:nvPicPr>
                      <p:cNvPr id="78" name="Object 77" hidden="1"/>
                      <p:cNvPicPr/>
                      <p:nvPr/>
                    </p:nvPicPr>
                    <p:blipFill>
                      <a:blip r:embed="rId5"/>
                      <a:stretch>
                        <a:fillRect/>
                      </a:stretch>
                    </p:blipFill>
                    <p:spPr>
                      <a:xfrm>
                        <a:off x="1525895" y="1625"/>
                        <a:ext cx="1619" cy="1619"/>
                      </a:xfrm>
                      <a:prstGeom prst="rect">
                        <a:avLst/>
                      </a:prstGeom>
                    </p:spPr>
                  </p:pic>
                </p:oleObj>
              </mc:Fallback>
            </mc:AlternateContent>
          </a:graphicData>
        </a:graphic>
      </p:graphicFrame>
      <p:sp>
        <p:nvSpPr>
          <p:cNvPr id="9" name="Номер слайда 1">
            <a:extLst>
              <a:ext uri="{FF2B5EF4-FFF2-40B4-BE49-F238E27FC236}">
                <a16:creationId xmlns:a16="http://schemas.microsoft.com/office/drawing/2014/main" xmlns="" id="{6B126199-0999-F948-B673-C2DEF9086644}"/>
              </a:ext>
            </a:extLst>
          </p:cNvPr>
          <p:cNvSpPr>
            <a:spLocks noGrp="1"/>
          </p:cNvSpPr>
          <p:nvPr>
            <p:ph type="sldNum" sz="quarter" idx="10"/>
          </p:nvPr>
        </p:nvSpPr>
        <p:spPr/>
        <p:txBody>
          <a:bodyPr/>
          <a:lstStyle/>
          <a:p>
            <a:fld id="{A629F11A-CAD2-4FD2-9793-0DC6E98D19B3}" type="slidenum">
              <a:rPr lang="ru-RU" smtClean="0"/>
              <a:pPr/>
              <a:t>7</a:t>
            </a:fld>
            <a:endParaRPr lang="ru-RU" dirty="0"/>
          </a:p>
        </p:txBody>
      </p:sp>
      <p:sp>
        <p:nvSpPr>
          <p:cNvPr id="4" name="Title 3"/>
          <p:cNvSpPr>
            <a:spLocks noGrp="1"/>
          </p:cNvSpPr>
          <p:nvPr>
            <p:ph type="title"/>
          </p:nvPr>
        </p:nvSpPr>
        <p:spPr>
          <a:xfrm>
            <a:off x="407989" y="59031"/>
            <a:ext cx="10379284" cy="978148"/>
          </a:xfrm>
        </p:spPr>
        <p:txBody>
          <a:bodyPr/>
          <a:lstStyle/>
          <a:p>
            <a:r>
              <a:rPr lang="ru-RU" sz="1800" dirty="0" smtClean="0"/>
              <a:t>Было: </a:t>
            </a:r>
            <a:r>
              <a:rPr lang="ru-RU" sz="1800" dirty="0"/>
              <a:t>ППРФ </a:t>
            </a:r>
            <a:r>
              <a:rPr lang="ru-RU" sz="1800" dirty="0" smtClean="0"/>
              <a:t>№ </a:t>
            </a:r>
            <a:r>
              <a:rPr lang="ru-RU" sz="1800" dirty="0"/>
              <a:t>492. Положение о лицензировании эксплуатации взрывопожароопасных и химически ОПО I-III классов опасности</a:t>
            </a:r>
            <a:br>
              <a:rPr lang="ru-RU" sz="1800" dirty="0"/>
            </a:br>
            <a:r>
              <a:rPr lang="ru-RU" sz="1800" dirty="0"/>
              <a:t>Стало: ППРФ </a:t>
            </a:r>
            <a:r>
              <a:rPr lang="ru-RU" sz="1800" dirty="0" smtClean="0"/>
              <a:t>№ </a:t>
            </a:r>
            <a:r>
              <a:rPr lang="ru-RU" sz="1800" dirty="0"/>
              <a:t>1661. Положение о лицензировании эксплуатации взрывопожароопасных и химически ОПО I-III классов </a:t>
            </a:r>
            <a:r>
              <a:rPr lang="ru-RU" sz="1800" dirty="0" smtClean="0"/>
              <a:t>опасности (2 из 2)</a:t>
            </a:r>
            <a:endParaRPr lang="ru-RU" sz="1800" dirty="0"/>
          </a:p>
        </p:txBody>
      </p:sp>
      <p:sp>
        <p:nvSpPr>
          <p:cNvPr id="6" name="Прямоугольник 5"/>
          <p:cNvSpPr/>
          <p:nvPr/>
        </p:nvSpPr>
        <p:spPr>
          <a:xfrm>
            <a:off x="11054995" y="146407"/>
            <a:ext cx="1068512" cy="729465"/>
          </a:xfrm>
          <a:prstGeom prst="rect">
            <a:avLst/>
          </a:prstGeom>
          <a:solidFill>
            <a:schemeClr val="bg1"/>
          </a:solidFill>
          <a:ln w="9525">
            <a:noFill/>
            <a:miter lim="800000"/>
            <a:headEnd/>
            <a:tailEn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defTabSz="895350">
              <a:spcAft>
                <a:spcPts val="600"/>
              </a:spcAft>
              <a:buClr>
                <a:schemeClr val="accent1"/>
              </a:buClr>
              <a:buFont typeface="Wingdings" panose="05000000000000000000" pitchFamily="2" charset="2"/>
              <a:buNone/>
            </a:pPr>
            <a:endParaRPr lang="ru-RU" sz="1200" dirty="0" err="1" smtClean="0">
              <a:solidFill>
                <a:schemeClr val="bg1"/>
              </a:solidFill>
            </a:endParaRPr>
          </a:p>
        </p:txBody>
      </p:sp>
    </p:spTree>
    <p:extLst>
      <p:ext uri="{BB962C8B-B14F-4D97-AF65-F5344CB8AC3E}">
        <p14:creationId xmlns:p14="http://schemas.microsoft.com/office/powerpoint/2010/main" val="2923968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8" name="Таблица 167">
            <a:extLst>
              <a:ext uri="{FF2B5EF4-FFF2-40B4-BE49-F238E27FC236}">
                <a16:creationId xmlns:a16="http://schemas.microsoft.com/office/drawing/2014/main" xmlns="" id="{2F7EDEB9-4410-B941-802F-EEBE0CC2EFB7}"/>
              </a:ext>
            </a:extLst>
          </p:cNvPr>
          <p:cNvGraphicFramePr>
            <a:graphicFrameLocks noGrp="1"/>
          </p:cNvGraphicFramePr>
          <p:nvPr>
            <p:extLst>
              <p:ext uri="{D42A27DB-BD31-4B8C-83A1-F6EECF244321}">
                <p14:modId xmlns:p14="http://schemas.microsoft.com/office/powerpoint/2010/main" val="2884154385"/>
              </p:ext>
            </p:extLst>
          </p:nvPr>
        </p:nvGraphicFramePr>
        <p:xfrm>
          <a:off x="407988" y="1144107"/>
          <a:ext cx="11412650" cy="4659036"/>
        </p:xfrm>
        <a:graphic>
          <a:graphicData uri="http://schemas.openxmlformats.org/drawingml/2006/table">
            <a:tbl>
              <a:tblPr firstRow="1" bandRow="1">
                <a:tableStyleId>{93296810-A885-4BE3-A3E7-6D5BEEA58F35}</a:tableStyleId>
              </a:tblPr>
              <a:tblGrid>
                <a:gridCol w="5668963">
                  <a:extLst>
                    <a:ext uri="{9D8B030D-6E8A-4147-A177-3AD203B41FA5}">
                      <a16:colId xmlns:a16="http://schemas.microsoft.com/office/drawing/2014/main" xmlns="" val="329967540"/>
                    </a:ext>
                  </a:extLst>
                </a:gridCol>
                <a:gridCol w="5743687">
                  <a:extLst>
                    <a:ext uri="{9D8B030D-6E8A-4147-A177-3AD203B41FA5}">
                      <a16:colId xmlns:a16="http://schemas.microsoft.com/office/drawing/2014/main" xmlns="" val="115246862"/>
                    </a:ext>
                  </a:extLst>
                </a:gridCol>
              </a:tblGrid>
              <a:tr h="324036">
                <a:tc>
                  <a:txBody>
                    <a:bodyPr/>
                    <a:lstStyle/>
                    <a:p>
                      <a:pPr algn="ctr" fontAlgn="ctr"/>
                      <a:r>
                        <a:rPr lang="ru-RU" sz="1200" b="1" i="0" u="none" strike="noStrike" dirty="0" smtClean="0">
                          <a:solidFill>
                            <a:schemeClr val="bg1"/>
                          </a:solidFill>
                          <a:effectLst/>
                          <a:latin typeface="Arial" panose="020B0604020202020204" pitchFamily="34" charset="0"/>
                        </a:rPr>
                        <a:t>Было:</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ctr"/>
                      <a:r>
                        <a:rPr lang="ru-RU" sz="1200" b="1" i="0" u="none" strike="noStrike" dirty="0" smtClean="0">
                          <a:solidFill>
                            <a:schemeClr val="bg1"/>
                          </a:solidFill>
                          <a:effectLst/>
                          <a:latin typeface="Arial" panose="020B0604020202020204" pitchFamily="34" charset="0"/>
                        </a:rPr>
                        <a:t>Стало:</a:t>
                      </a:r>
                    </a:p>
                  </a:txBody>
                  <a:tcPr marL="180000" marR="72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xmlns="" val="10000"/>
                  </a:ext>
                </a:extLst>
              </a:tr>
              <a:tr h="377346">
                <a:tc>
                  <a:txBody>
                    <a:bodyPr/>
                    <a:lstStyle/>
                    <a:p>
                      <a:r>
                        <a:rPr lang="ru-RU" sz="1100" dirty="0" smtClean="0">
                          <a:latin typeface="+mn-lt"/>
                        </a:rPr>
                        <a:t>3. Эксплуатирующая организация (обособленные подразделения юридического лица в случаях, предусмотренных положениями об обособленных подразделениях) на основании настоящих Правил разрабатывает положение о производственном контроле с учетом особенностей эксплуатируемых опасных производственных объектов и условий их эксплуатации.</a:t>
                      </a:r>
                    </a:p>
                    <a:p>
                      <a:r>
                        <a:rPr lang="ru-RU" sz="1100" dirty="0" smtClean="0">
                          <a:latin typeface="+mn-lt"/>
                        </a:rPr>
                        <a:t>Положение о производственном контроле утверждается руководителем эксплуатирующей организации (руководителем обособленного подразделения юридического лица).</a:t>
                      </a:r>
                    </a:p>
                    <a:p>
                      <a:r>
                        <a:rPr lang="ru-RU" sz="1100" dirty="0" smtClean="0">
                          <a:solidFill>
                            <a:srgbClr val="FF0000"/>
                          </a:solidFill>
                          <a:latin typeface="+mn-lt"/>
                        </a:rPr>
                        <a:t>Заверенная руководителем эксплуатирующей организации (руководителем обособленного подразделения юридического лица) копия положения о производственном контроле представляется в территориальные органы Федеральной службы по экологическому, технологическому и атомному надзору по месту нахождения опасных производственных объектов, а в отношении эксплуатирующих организаций, подведомственных федеральным органам исполнительной власти, которым в установленном порядке предоставлено право осуществлять в пределах своих полномочий отдельные функции по нормативно-правовому регулированию, специальные разрешительные, контрольные или надзорные функции в области промышленной безопасности, - также в эти федеральные органы исполнительной власти.</a:t>
                      </a: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ru-RU" sz="1100" b="0" i="0" u="none" strike="noStrike" dirty="0" smtClean="0">
                          <a:solidFill>
                            <a:schemeClr val="tx1"/>
                          </a:solidFill>
                          <a:effectLst/>
                          <a:latin typeface="+mn-lt"/>
                        </a:rPr>
                        <a:t>3. Эксплуатирующая организация (обособленные подразделения юридического лица в случаях, предусмотренных положениями об обособленных подразделениях), индивидуальный предприниматель на основании настоящих Правил разрабатывают положение о производственном контроле с учетом особенностей эксплуатируемых опасных производственных объектов и условий их эксплуатации.</a:t>
                      </a:r>
                    </a:p>
                    <a:p>
                      <a:pPr algn="l" fontAlgn="t"/>
                      <a:r>
                        <a:rPr lang="ru-RU" sz="1100" b="0" i="0" u="none" strike="noStrike" dirty="0" smtClean="0">
                          <a:solidFill>
                            <a:schemeClr val="tx1"/>
                          </a:solidFill>
                          <a:effectLst/>
                          <a:latin typeface="+mn-lt"/>
                        </a:rPr>
                        <a:t>Положение о производственном контроле утверждается руководителем эксплуатирующей организации (руководителем обособленного подразделения юридического лица), индивидуальным предпринимателем.</a:t>
                      </a:r>
                    </a:p>
                    <a:p>
                      <a:pPr algn="l" fontAlgn="t"/>
                      <a:endParaRPr lang="ru-RU" sz="1100" b="0" i="0" u="none" strike="noStrike" dirty="0">
                        <a:solidFill>
                          <a:schemeClr val="tx1"/>
                        </a:solidFill>
                        <a:effectLst/>
                        <a:latin typeface="+mn-lt"/>
                      </a:endParaRP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937319034"/>
                  </a:ext>
                </a:extLst>
              </a:tr>
              <a:tr h="360591">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ru-RU" sz="1100" b="0" i="0" u="none" strike="noStrike" dirty="0" smtClean="0">
                          <a:solidFill>
                            <a:schemeClr val="tx1"/>
                          </a:solidFill>
                          <a:effectLst/>
                          <a:latin typeface="+mn-lt"/>
                        </a:rPr>
                        <a:t>3(1). Положение о производственном контроле содержит:</a:t>
                      </a:r>
                    </a:p>
                    <a:p>
                      <a:pPr marL="0" marR="0" lvl="0" indent="0" algn="l" defTabSz="844083" rtl="0" eaLnBrk="1" fontAlgn="auto" latinLnBrk="0" hangingPunct="1">
                        <a:lnSpc>
                          <a:spcPct val="100000"/>
                        </a:lnSpc>
                        <a:spcBef>
                          <a:spcPts val="0"/>
                        </a:spcBef>
                        <a:spcAft>
                          <a:spcPts val="0"/>
                        </a:spcAft>
                        <a:buClrTx/>
                        <a:buSzTx/>
                        <a:buFontTx/>
                        <a:buNone/>
                        <a:tabLst/>
                        <a:defRPr/>
                      </a:pPr>
                      <a:r>
                        <a:rPr lang="ru-RU" sz="1100" b="0" i="0" u="none" strike="noStrike" dirty="0" smtClean="0">
                          <a:solidFill>
                            <a:schemeClr val="tx1"/>
                          </a:solidFill>
                          <a:effectLst/>
                          <a:latin typeface="+mn-lt"/>
                        </a:rPr>
                        <a:t>…</a:t>
                      </a: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ru-RU" sz="1100" b="0" i="0" u="none" strike="noStrike" dirty="0" smtClean="0">
                          <a:solidFill>
                            <a:schemeClr val="tx1"/>
                          </a:solidFill>
                          <a:effectLst/>
                          <a:latin typeface="+mn-lt"/>
                        </a:rPr>
                        <a:t>4. Положение о производственном контроле содержит:</a:t>
                      </a:r>
                    </a:p>
                    <a:p>
                      <a:pPr algn="l" fontAlgn="ctr"/>
                      <a:r>
                        <a:rPr lang="ru-RU" sz="1100" b="0" i="0" u="none" strike="noStrike" dirty="0" smtClean="0">
                          <a:solidFill>
                            <a:schemeClr val="tx1"/>
                          </a:solidFill>
                          <a:effectLst/>
                          <a:latin typeface="+mn-lt"/>
                        </a:rPr>
                        <a:t>…</a:t>
                      </a:r>
                    </a:p>
                    <a:p>
                      <a:pPr algn="l" fontAlgn="ctr"/>
                      <a:r>
                        <a:rPr lang="ru-RU" sz="1100" b="0" i="0" u="none" strike="noStrike" dirty="0" smtClean="0">
                          <a:solidFill>
                            <a:srgbClr val="00B050"/>
                          </a:solidFill>
                          <a:effectLst/>
                          <a:latin typeface="+mn-lt"/>
                        </a:rPr>
                        <a:t>В случае если указанные сведения содержатся в иных локальных нормативных актах эксплуатирующей организации, в положении о производственном контроле указываются реквизиты таких документов. Сведения, содержащиеся в указанных документах, в состав положения о производственном контроле не включаются</a:t>
                      </a: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518278810"/>
                  </a:ext>
                </a:extLst>
              </a:tr>
            </a:tbl>
          </a:graphicData>
        </a:graphic>
      </p:graphicFrame>
      <p:graphicFrame>
        <p:nvGraphicFramePr>
          <p:cNvPr id="78" name="Object 77" hidden="1"/>
          <p:cNvGraphicFramePr>
            <a:graphicFrameLocks noChangeAspect="1"/>
          </p:cNvGraphicFramePr>
          <p:nvPr>
            <p:custDataLst>
              <p:tags r:id="rId2"/>
            </p:custDataLst>
          </p:nvPr>
        </p:nvGraphicFramePr>
        <p:xfrm>
          <a:off x="1525895" y="1625"/>
          <a:ext cx="1619" cy="1619"/>
        </p:xfrm>
        <a:graphic>
          <a:graphicData uri="http://schemas.openxmlformats.org/presentationml/2006/ole">
            <mc:AlternateContent xmlns:mc="http://schemas.openxmlformats.org/markup-compatibility/2006">
              <mc:Choice xmlns:v="urn:schemas-microsoft-com:vml" Requires="v">
                <p:oleObj spid="_x0000_s7225" name="think-cell Slide" r:id="rId4" imgW="451" imgH="450" progId="TCLayout.ActiveDocument.1">
                  <p:embed/>
                </p:oleObj>
              </mc:Choice>
              <mc:Fallback>
                <p:oleObj name="think-cell Slide" r:id="rId4" imgW="451" imgH="450" progId="TCLayout.ActiveDocument.1">
                  <p:embed/>
                  <p:pic>
                    <p:nvPicPr>
                      <p:cNvPr id="78" name="Object 77" hidden="1"/>
                      <p:cNvPicPr/>
                      <p:nvPr/>
                    </p:nvPicPr>
                    <p:blipFill>
                      <a:blip r:embed="rId5"/>
                      <a:stretch>
                        <a:fillRect/>
                      </a:stretch>
                    </p:blipFill>
                    <p:spPr>
                      <a:xfrm>
                        <a:off x="1525895" y="1625"/>
                        <a:ext cx="1619" cy="1619"/>
                      </a:xfrm>
                      <a:prstGeom prst="rect">
                        <a:avLst/>
                      </a:prstGeom>
                    </p:spPr>
                  </p:pic>
                </p:oleObj>
              </mc:Fallback>
            </mc:AlternateContent>
          </a:graphicData>
        </a:graphic>
      </p:graphicFrame>
      <p:sp>
        <p:nvSpPr>
          <p:cNvPr id="9" name="Номер слайда 1">
            <a:extLst>
              <a:ext uri="{FF2B5EF4-FFF2-40B4-BE49-F238E27FC236}">
                <a16:creationId xmlns:a16="http://schemas.microsoft.com/office/drawing/2014/main" xmlns="" id="{6B126199-0999-F948-B673-C2DEF9086644}"/>
              </a:ext>
            </a:extLst>
          </p:cNvPr>
          <p:cNvSpPr>
            <a:spLocks noGrp="1"/>
          </p:cNvSpPr>
          <p:nvPr>
            <p:ph type="sldNum" sz="quarter" idx="10"/>
          </p:nvPr>
        </p:nvSpPr>
        <p:spPr/>
        <p:txBody>
          <a:bodyPr/>
          <a:lstStyle/>
          <a:p>
            <a:fld id="{A629F11A-CAD2-4FD2-9793-0DC6E98D19B3}" type="slidenum">
              <a:rPr lang="ru-RU" smtClean="0"/>
              <a:pPr/>
              <a:t>8</a:t>
            </a:fld>
            <a:endParaRPr lang="ru-RU" dirty="0"/>
          </a:p>
        </p:txBody>
      </p:sp>
      <p:sp>
        <p:nvSpPr>
          <p:cNvPr id="4" name="Title 3"/>
          <p:cNvSpPr>
            <a:spLocks noGrp="1"/>
          </p:cNvSpPr>
          <p:nvPr>
            <p:ph type="title"/>
          </p:nvPr>
        </p:nvSpPr>
        <p:spPr>
          <a:xfrm>
            <a:off x="407989" y="59029"/>
            <a:ext cx="10379284" cy="978148"/>
          </a:xfrm>
        </p:spPr>
        <p:txBody>
          <a:bodyPr/>
          <a:lstStyle/>
          <a:p>
            <a:r>
              <a:rPr lang="ru-RU" sz="1800" dirty="0" smtClean="0"/>
              <a:t>Было: </a:t>
            </a:r>
            <a:r>
              <a:rPr lang="ru-RU" sz="1800" dirty="0"/>
              <a:t>ППРФ № 263. Правила организации и осуществления производственного контроля за соблюдением требований промышленной безопасности на ОПО</a:t>
            </a:r>
            <a:br>
              <a:rPr lang="ru-RU" sz="1800" dirty="0"/>
            </a:br>
            <a:r>
              <a:rPr lang="ru-RU" sz="1800" dirty="0"/>
              <a:t>Стало: ППРФ </a:t>
            </a:r>
            <a:r>
              <a:rPr lang="ru-RU" sz="1800" dirty="0" smtClean="0"/>
              <a:t>№ </a:t>
            </a:r>
            <a:r>
              <a:rPr lang="ru-RU" sz="1800" dirty="0"/>
              <a:t>2168. Правила организации и осуществления производственного контроля за соблюдением требований промышленной </a:t>
            </a:r>
            <a:r>
              <a:rPr lang="ru-RU" sz="1800" dirty="0" smtClean="0"/>
              <a:t>безопасности (1 из 4)</a:t>
            </a:r>
            <a:endParaRPr lang="ru-RU" sz="1800" dirty="0"/>
          </a:p>
        </p:txBody>
      </p:sp>
      <p:sp>
        <p:nvSpPr>
          <p:cNvPr id="6" name="Прямоугольник 5"/>
          <p:cNvSpPr/>
          <p:nvPr/>
        </p:nvSpPr>
        <p:spPr>
          <a:xfrm>
            <a:off x="11054995" y="146407"/>
            <a:ext cx="1068512" cy="729465"/>
          </a:xfrm>
          <a:prstGeom prst="rect">
            <a:avLst/>
          </a:prstGeom>
          <a:solidFill>
            <a:schemeClr val="bg1"/>
          </a:solidFill>
          <a:ln w="9525">
            <a:noFill/>
            <a:miter lim="800000"/>
            <a:headEnd/>
            <a:tailEn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defTabSz="895350">
              <a:spcAft>
                <a:spcPts val="600"/>
              </a:spcAft>
              <a:buClr>
                <a:schemeClr val="accent1"/>
              </a:buClr>
              <a:buFont typeface="Wingdings" panose="05000000000000000000" pitchFamily="2" charset="2"/>
              <a:buNone/>
            </a:pPr>
            <a:endParaRPr lang="ru-RU" sz="1200" dirty="0" err="1" smtClean="0">
              <a:solidFill>
                <a:schemeClr val="bg1"/>
              </a:solidFill>
            </a:endParaRPr>
          </a:p>
        </p:txBody>
      </p:sp>
    </p:spTree>
    <p:extLst>
      <p:ext uri="{BB962C8B-B14F-4D97-AF65-F5344CB8AC3E}">
        <p14:creationId xmlns:p14="http://schemas.microsoft.com/office/powerpoint/2010/main" val="568719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8" name="Таблица 167">
            <a:extLst>
              <a:ext uri="{FF2B5EF4-FFF2-40B4-BE49-F238E27FC236}">
                <a16:creationId xmlns:a16="http://schemas.microsoft.com/office/drawing/2014/main" xmlns="" id="{2F7EDEB9-4410-B941-802F-EEBE0CC2EFB7}"/>
              </a:ext>
            </a:extLst>
          </p:cNvPr>
          <p:cNvGraphicFramePr>
            <a:graphicFrameLocks noGrp="1"/>
          </p:cNvGraphicFramePr>
          <p:nvPr>
            <p:extLst>
              <p:ext uri="{D42A27DB-BD31-4B8C-83A1-F6EECF244321}">
                <p14:modId xmlns:p14="http://schemas.microsoft.com/office/powerpoint/2010/main" val="2799972127"/>
              </p:ext>
            </p:extLst>
          </p:nvPr>
        </p:nvGraphicFramePr>
        <p:xfrm>
          <a:off x="407988" y="1144107"/>
          <a:ext cx="11412650" cy="3988476"/>
        </p:xfrm>
        <a:graphic>
          <a:graphicData uri="http://schemas.openxmlformats.org/drawingml/2006/table">
            <a:tbl>
              <a:tblPr firstRow="1" bandRow="1">
                <a:tableStyleId>{93296810-A885-4BE3-A3E7-6D5BEEA58F35}</a:tableStyleId>
              </a:tblPr>
              <a:tblGrid>
                <a:gridCol w="5668963">
                  <a:extLst>
                    <a:ext uri="{9D8B030D-6E8A-4147-A177-3AD203B41FA5}">
                      <a16:colId xmlns:a16="http://schemas.microsoft.com/office/drawing/2014/main" xmlns="" val="329967540"/>
                    </a:ext>
                  </a:extLst>
                </a:gridCol>
                <a:gridCol w="5743687">
                  <a:extLst>
                    <a:ext uri="{9D8B030D-6E8A-4147-A177-3AD203B41FA5}">
                      <a16:colId xmlns:a16="http://schemas.microsoft.com/office/drawing/2014/main" xmlns="" val="115246862"/>
                    </a:ext>
                  </a:extLst>
                </a:gridCol>
              </a:tblGrid>
              <a:tr h="324036">
                <a:tc>
                  <a:txBody>
                    <a:bodyPr/>
                    <a:lstStyle/>
                    <a:p>
                      <a:pPr algn="ctr" fontAlgn="ctr"/>
                      <a:r>
                        <a:rPr lang="ru-RU" sz="1200" b="1" i="0" u="none" strike="noStrike" dirty="0" smtClean="0">
                          <a:solidFill>
                            <a:schemeClr val="bg1"/>
                          </a:solidFill>
                          <a:effectLst/>
                          <a:latin typeface="Arial" panose="020B0604020202020204" pitchFamily="34" charset="0"/>
                        </a:rPr>
                        <a:t>Было:</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ctr"/>
                      <a:r>
                        <a:rPr lang="ru-RU" sz="1200" b="1" i="0" u="none" strike="noStrike" dirty="0" smtClean="0">
                          <a:solidFill>
                            <a:schemeClr val="bg1"/>
                          </a:solidFill>
                          <a:effectLst/>
                          <a:latin typeface="Arial" panose="020B0604020202020204" pitchFamily="34" charset="0"/>
                        </a:rPr>
                        <a:t>Стало:</a:t>
                      </a:r>
                    </a:p>
                  </a:txBody>
                  <a:tcPr marL="180000" marR="72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xmlns="" val="10000"/>
                  </a:ext>
                </a:extLst>
              </a:tr>
              <a:tr h="377346">
                <a:tc>
                  <a:txBody>
                    <a:bodyPr/>
                    <a:lstStyle/>
                    <a:p>
                      <a:endParaRPr lang="ru-RU" sz="1100" dirty="0" smtClean="0">
                        <a:solidFill>
                          <a:srgbClr val="FF0000"/>
                        </a:solidFill>
                        <a:latin typeface="+mn-lt"/>
                      </a:endParaRP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ru-RU" sz="1100" b="0" i="0" u="none" strike="noStrike" dirty="0" smtClean="0">
                          <a:solidFill>
                            <a:srgbClr val="00B050"/>
                          </a:solidFill>
                          <a:effectLst/>
                          <a:latin typeface="+mn-lt"/>
                        </a:rPr>
                        <a:t>5. Положение о производственном контроле разрабатывается вновь или подлежит изменению:</a:t>
                      </a:r>
                    </a:p>
                    <a:p>
                      <a:pPr algn="l" fontAlgn="t"/>
                      <a:r>
                        <a:rPr lang="ru-RU" sz="1100" b="0" i="0" u="none" strike="noStrike" dirty="0" smtClean="0">
                          <a:solidFill>
                            <a:srgbClr val="00B050"/>
                          </a:solidFill>
                          <a:effectLst/>
                          <a:latin typeface="+mn-lt"/>
                        </a:rPr>
                        <a:t>в соответствии с актом технического расследования причин аварии на опасном производственном объекте;</a:t>
                      </a:r>
                    </a:p>
                    <a:p>
                      <a:pPr algn="l" fontAlgn="t"/>
                      <a:r>
                        <a:rPr lang="ru-RU" sz="1100" b="0" i="0" u="none" strike="noStrike" dirty="0" smtClean="0">
                          <a:solidFill>
                            <a:srgbClr val="00B050"/>
                          </a:solidFill>
                          <a:effectLst/>
                          <a:latin typeface="+mn-lt"/>
                        </a:rPr>
                        <a:t>в случае изменения требований промышленной безопасности к осуществлению производственного контроля;</a:t>
                      </a:r>
                    </a:p>
                    <a:p>
                      <a:pPr algn="l" fontAlgn="t"/>
                      <a:r>
                        <a:rPr lang="ru-RU" sz="1100" b="0" i="0" u="none" strike="noStrike" dirty="0" smtClean="0">
                          <a:solidFill>
                            <a:srgbClr val="00B050"/>
                          </a:solidFill>
                          <a:effectLst/>
                          <a:latin typeface="+mn-lt"/>
                        </a:rPr>
                        <a:t>по предписанию Федеральной службы по экологическому, технологическому и атомному надзору, Министерства обороны Российской Федерации, Федеральной службы исполнения наказаний, Федеральной службы безопасности Российской Федерации, Федеральной службы охраны Российской Федерации, Службы внешней разведки Российской Федерации, Главного управления специальных программ Президента Российской Федерации или их территориальных органов в случае выявления несоответствия сведений, содержащихся в положении о производственном контроле, сведениям, полученным в ходе осуществления федерального государственного надзора в области промышленной безопасности;</a:t>
                      </a:r>
                    </a:p>
                    <a:p>
                      <a:pPr algn="l" fontAlgn="t"/>
                      <a:r>
                        <a:rPr lang="ru-RU" sz="1100" b="0" i="0" u="none" strike="noStrike" dirty="0" smtClean="0">
                          <a:solidFill>
                            <a:srgbClr val="00B050"/>
                          </a:solidFill>
                          <a:effectLst/>
                          <a:latin typeface="+mn-lt"/>
                        </a:rPr>
                        <a:t>в иных случаях - по решению руководителя эксплуатирующей организации, индивидуального предпринимателя.</a:t>
                      </a: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937319034"/>
                  </a:ext>
                </a:extLst>
              </a:tr>
              <a:tr h="360591">
                <a:tc>
                  <a:txBody>
                    <a:bodyPr/>
                    <a:lstStyle/>
                    <a:p>
                      <a:r>
                        <a:rPr lang="ru-RU" sz="1100" dirty="0" smtClean="0">
                          <a:latin typeface="+mn-lt"/>
                        </a:rPr>
                        <a:t>6. Основными задачами производственного контроля являются:</a:t>
                      </a:r>
                    </a:p>
                    <a:p>
                      <a:r>
                        <a:rPr lang="ru-RU" sz="1100" dirty="0" smtClean="0">
                          <a:solidFill>
                            <a:srgbClr val="FF0000"/>
                          </a:solidFill>
                          <a:latin typeface="+mn-lt"/>
                        </a:rPr>
                        <a:t>а) обеспечение соблюдения требований промышленной безопасности в эксплуатирующей организации;</a:t>
                      </a:r>
                    </a:p>
                    <a:p>
                      <a:r>
                        <a:rPr lang="ru-RU" sz="1100" dirty="0" smtClean="0">
                          <a:solidFill>
                            <a:srgbClr val="FF0000"/>
                          </a:solidFill>
                          <a:latin typeface="+mn-lt"/>
                        </a:rPr>
                        <a:t>ж) контроль за соблюдением технологической дисциплины.</a:t>
                      </a: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ru-RU" sz="1100" b="0" i="0" u="none" strike="noStrike" dirty="0" smtClean="0">
                        <a:solidFill>
                          <a:srgbClr val="00B050"/>
                        </a:solidFill>
                        <a:effectLst/>
                        <a:latin typeface="+mn-lt"/>
                      </a:endParaRPr>
                    </a:p>
                  </a:txBody>
                  <a:tcPr marL="72000" marR="180000" marT="36000" marB="360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518278810"/>
                  </a:ext>
                </a:extLst>
              </a:tr>
            </a:tbl>
          </a:graphicData>
        </a:graphic>
      </p:graphicFrame>
      <p:graphicFrame>
        <p:nvGraphicFramePr>
          <p:cNvPr id="78" name="Object 77" hidden="1"/>
          <p:cNvGraphicFramePr>
            <a:graphicFrameLocks noChangeAspect="1"/>
          </p:cNvGraphicFramePr>
          <p:nvPr>
            <p:custDataLst>
              <p:tags r:id="rId2"/>
            </p:custDataLst>
          </p:nvPr>
        </p:nvGraphicFramePr>
        <p:xfrm>
          <a:off x="1525895" y="1625"/>
          <a:ext cx="1619" cy="1619"/>
        </p:xfrm>
        <a:graphic>
          <a:graphicData uri="http://schemas.openxmlformats.org/presentationml/2006/ole">
            <mc:AlternateContent xmlns:mc="http://schemas.openxmlformats.org/markup-compatibility/2006">
              <mc:Choice xmlns:v="urn:schemas-microsoft-com:vml" Requires="v">
                <p:oleObj spid="_x0000_s15398" name="think-cell Slide" r:id="rId4" imgW="451" imgH="450" progId="TCLayout.ActiveDocument.1">
                  <p:embed/>
                </p:oleObj>
              </mc:Choice>
              <mc:Fallback>
                <p:oleObj name="think-cell Slide" r:id="rId4" imgW="451" imgH="450" progId="TCLayout.ActiveDocument.1">
                  <p:embed/>
                  <p:pic>
                    <p:nvPicPr>
                      <p:cNvPr id="78" name="Object 77" hidden="1"/>
                      <p:cNvPicPr/>
                      <p:nvPr/>
                    </p:nvPicPr>
                    <p:blipFill>
                      <a:blip r:embed="rId5"/>
                      <a:stretch>
                        <a:fillRect/>
                      </a:stretch>
                    </p:blipFill>
                    <p:spPr>
                      <a:xfrm>
                        <a:off x="1525895" y="1625"/>
                        <a:ext cx="1619" cy="1619"/>
                      </a:xfrm>
                      <a:prstGeom prst="rect">
                        <a:avLst/>
                      </a:prstGeom>
                    </p:spPr>
                  </p:pic>
                </p:oleObj>
              </mc:Fallback>
            </mc:AlternateContent>
          </a:graphicData>
        </a:graphic>
      </p:graphicFrame>
      <p:sp>
        <p:nvSpPr>
          <p:cNvPr id="9" name="Номер слайда 1">
            <a:extLst>
              <a:ext uri="{FF2B5EF4-FFF2-40B4-BE49-F238E27FC236}">
                <a16:creationId xmlns:a16="http://schemas.microsoft.com/office/drawing/2014/main" xmlns="" id="{6B126199-0999-F948-B673-C2DEF9086644}"/>
              </a:ext>
            </a:extLst>
          </p:cNvPr>
          <p:cNvSpPr>
            <a:spLocks noGrp="1"/>
          </p:cNvSpPr>
          <p:nvPr>
            <p:ph type="sldNum" sz="quarter" idx="10"/>
          </p:nvPr>
        </p:nvSpPr>
        <p:spPr/>
        <p:txBody>
          <a:bodyPr/>
          <a:lstStyle/>
          <a:p>
            <a:fld id="{A629F11A-CAD2-4FD2-9793-0DC6E98D19B3}" type="slidenum">
              <a:rPr lang="ru-RU" smtClean="0"/>
              <a:pPr/>
              <a:t>9</a:t>
            </a:fld>
            <a:endParaRPr lang="ru-RU" dirty="0"/>
          </a:p>
        </p:txBody>
      </p:sp>
      <p:sp>
        <p:nvSpPr>
          <p:cNvPr id="4" name="Title 3"/>
          <p:cNvSpPr>
            <a:spLocks noGrp="1"/>
          </p:cNvSpPr>
          <p:nvPr>
            <p:ph type="title"/>
          </p:nvPr>
        </p:nvSpPr>
        <p:spPr>
          <a:xfrm>
            <a:off x="407989" y="59029"/>
            <a:ext cx="10379284" cy="978148"/>
          </a:xfrm>
        </p:spPr>
        <p:txBody>
          <a:bodyPr/>
          <a:lstStyle/>
          <a:p>
            <a:r>
              <a:rPr lang="ru-RU" sz="1800" dirty="0" smtClean="0"/>
              <a:t>Было: </a:t>
            </a:r>
            <a:r>
              <a:rPr lang="ru-RU" sz="1800" dirty="0"/>
              <a:t>ППРФ № 263. Правила организации и осуществления производственного контроля за соблюдением требований промышленной безопасности на ОПО</a:t>
            </a:r>
            <a:br>
              <a:rPr lang="ru-RU" sz="1800" dirty="0"/>
            </a:br>
            <a:r>
              <a:rPr lang="ru-RU" sz="1800" dirty="0"/>
              <a:t>Стало: ППРФ </a:t>
            </a:r>
            <a:r>
              <a:rPr lang="ru-RU" sz="1800" dirty="0" smtClean="0"/>
              <a:t>№ </a:t>
            </a:r>
            <a:r>
              <a:rPr lang="ru-RU" sz="1800" dirty="0"/>
              <a:t>2168. Правила организации и осуществления производственного контроля за соблюдением требований промышленной </a:t>
            </a:r>
            <a:r>
              <a:rPr lang="ru-RU" sz="1800" dirty="0" smtClean="0"/>
              <a:t>безопасности (2 из 4)</a:t>
            </a:r>
            <a:endParaRPr lang="ru-RU" sz="1800" dirty="0"/>
          </a:p>
        </p:txBody>
      </p:sp>
      <p:sp>
        <p:nvSpPr>
          <p:cNvPr id="6" name="Прямоугольник 5"/>
          <p:cNvSpPr/>
          <p:nvPr/>
        </p:nvSpPr>
        <p:spPr>
          <a:xfrm>
            <a:off x="11054995" y="146407"/>
            <a:ext cx="1068512" cy="729465"/>
          </a:xfrm>
          <a:prstGeom prst="rect">
            <a:avLst/>
          </a:prstGeom>
          <a:solidFill>
            <a:schemeClr val="bg1"/>
          </a:solidFill>
          <a:ln w="9525">
            <a:noFill/>
            <a:miter lim="800000"/>
            <a:headEnd/>
            <a:tailEn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defTabSz="895350">
              <a:spcAft>
                <a:spcPts val="600"/>
              </a:spcAft>
              <a:buClr>
                <a:schemeClr val="accent1"/>
              </a:buClr>
              <a:buFont typeface="Wingdings" panose="05000000000000000000" pitchFamily="2" charset="2"/>
              <a:buNone/>
            </a:pPr>
            <a:endParaRPr lang="ru-RU" sz="1200" dirty="0" err="1" smtClean="0">
              <a:solidFill>
                <a:schemeClr val="bg1"/>
              </a:solidFill>
            </a:endParaRPr>
          </a:p>
        </p:txBody>
      </p:sp>
    </p:spTree>
    <p:extLst>
      <p:ext uri="{BB962C8B-B14F-4D97-AF65-F5344CB8AC3E}">
        <p14:creationId xmlns:p14="http://schemas.microsoft.com/office/powerpoint/2010/main" val="12693186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4162&quot;&gt;&lt;version val=&quot;27062&quot;/&gt;&lt;CPresentation id=&quot;1&quot;&gt;&lt;m_precDefaultNumber&gt;&lt;m_bNumberIsYear val=&quot;1&quot;/&gt;&lt;m_chMinusSymbol&gt;-&lt;/m_chMinusSymbol&gt;&lt;m_chDecimalSymbol17909&gt;,&lt;/m_chDecimalSymbol17909&gt;&lt;m_nGroupingDigits17909 val=&quot;3&quot;/&gt;&lt;m_chGroupingSymbol17909&gt; &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 &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1&quot;&gt;&lt;elem m_fUsage=&quot;1.00000000000000000000E+00&quot;&gt;&lt;m_msothmcolidx val=&quot;0&quot;/&gt;&lt;m_rgb r=&quot;83&quot; g=&quot;FE&quot; b=&quot;89&quot;/&gt;&lt;m_nBrightness tagver0=&quot;26206&quot; tagname0=&quot;m_nBrightnessUNRECOGNIZED&quot; val=&quot;0&quot;/&gt;&lt;/elem&gt;&lt;/m_vecMRU&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everstal_new">
  <a:themeElements>
    <a:clrScheme name="Другая 87">
      <a:dk1>
        <a:srgbClr val="000000"/>
      </a:dk1>
      <a:lt1>
        <a:srgbClr val="FFFFFF"/>
      </a:lt1>
      <a:dk2>
        <a:srgbClr val="000000"/>
      </a:dk2>
      <a:lt2>
        <a:srgbClr val="808080"/>
      </a:lt2>
      <a:accent1>
        <a:srgbClr val="FF0000"/>
      </a:accent1>
      <a:accent2>
        <a:srgbClr val="002F6C"/>
      </a:accent2>
      <a:accent3>
        <a:srgbClr val="909090"/>
      </a:accent3>
      <a:accent4>
        <a:srgbClr val="00635B"/>
      </a:accent4>
      <a:accent5>
        <a:srgbClr val="523178"/>
      </a:accent5>
      <a:accent6>
        <a:srgbClr val="6F263D"/>
      </a:accent6>
      <a:hlink>
        <a:srgbClr val="D5D4C7"/>
      </a:hlink>
      <a:folHlink>
        <a:srgbClr val="D5D4C7"/>
      </a:folHlink>
    </a:clrScheme>
    <a:fontScheme name="Северсталь">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chemeClr val="accent2"/>
            </a:gs>
            <a:gs pos="100000">
              <a:schemeClr val="accent2">
                <a:lumMod val="75000"/>
              </a:schemeClr>
            </a:gs>
          </a:gsLst>
          <a:lin ang="5400000" scaled="1"/>
        </a:gradFill>
        <a:ln w="9525">
          <a:noFill/>
          <a:miter lim="800000"/>
          <a:headEnd/>
          <a:tailEnd/>
        </a:ln>
        <a:effectLst/>
      </a:spPr>
      <a:bodyPr vert="horz" wrap="square" lIns="0" tIns="0" rIns="0" bIns="0" numCol="1" rtlCol="0" anchor="ctr" anchorCtr="0" compatLnSpc="1">
        <a:prstTxWarp prst="textNoShape">
          <a:avLst/>
        </a:prstTxWarp>
        <a:noAutofit/>
      </a:bodyPr>
      <a:lstStyle>
        <a:defPPr marL="0" indent="0" algn="ctr" defTabSz="895350">
          <a:spcAft>
            <a:spcPts val="600"/>
          </a:spcAft>
          <a:buClr>
            <a:schemeClr val="accent1"/>
          </a:buClr>
          <a:buFont typeface="Wingdings" panose="05000000000000000000" pitchFamily="2" charset="2"/>
          <a:buNone/>
          <a:defRPr sz="1200" dirty="0" err="1" smtClean="0">
            <a:solidFill>
              <a:schemeClr val="bg1"/>
            </a:solidFill>
          </a:defRPr>
        </a:defPPr>
      </a:lstStyle>
    </a:spDef>
    <a:lnDef>
      <a:spPr bwMode="auto">
        <a:solidFill>
          <a:schemeClr val="accent1"/>
        </a:solidFill>
        <a:ln w="9525"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square" lIns="0" tIns="0" rIns="0" bIns="0" rtlCol="0">
        <a:spAutoFit/>
      </a:bodyPr>
      <a:lstStyle>
        <a:defPPr algn="l">
          <a:defRPr sz="1200" dirty="0" err="1" smtClean="0">
            <a:solidFill>
              <a:schemeClr val="tx1">
                <a:lumMod val="75000"/>
                <a:lumOff val="25000"/>
              </a:schemeClr>
            </a:solidFill>
          </a:defRPr>
        </a:defPPr>
      </a:lstStyle>
    </a:txDef>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Документ" ma:contentTypeID="0x01010070ED2FF0C0B79A4997E31B771AEC3E6E" ma:contentTypeVersion="2" ma:contentTypeDescription="Создание документа." ma:contentTypeScope="" ma:versionID="ce9f216b9b30818e1d941e879215f1d0">
  <xsd:schema xmlns:xsd="http://www.w3.org/2001/XMLSchema" xmlns:xs="http://www.w3.org/2001/XMLSchema" xmlns:p="http://schemas.microsoft.com/office/2006/metadata/properties" xmlns:ns2="f311cce2-66c9-4cf1-b39a-428d5f170633" xmlns:ns3="4bad4e80-64da-46ca-9c26-983dd3f4de93" targetNamespace="http://schemas.microsoft.com/office/2006/metadata/properties" ma:root="true" ma:fieldsID="af86fcb4152ae32c586e80b18b004f94" ns2:_="" ns3:_="">
    <xsd:import namespace="f311cce2-66c9-4cf1-b39a-428d5f170633"/>
    <xsd:import namespace="4bad4e80-64da-46ca-9c26-983dd3f4de93"/>
    <xsd:element name="properties">
      <xsd:complexType>
        <xsd:sequence>
          <xsd:element name="documentManagement">
            <xsd:complexType>
              <xsd:all>
                <xsd:element ref="ns2:SharedWithUsers" minOccurs="0"/>
                <xsd:element ref="ns3:_x0441__x043e__x0440__x0442__x0438__x0440__x043e__x0432__x043a__x043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11cce2-66c9-4cf1-b39a-428d5f170633" elementFormDefault="qualified">
    <xsd:import namespace="http://schemas.microsoft.com/office/2006/documentManagement/types"/>
    <xsd:import namespace="http://schemas.microsoft.com/office/infopath/2007/PartnerControls"/>
    <xsd:element name="SharedWithUsers" ma:index="8" nillable="true" ma:displayName="Общий доступ с использованием"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bad4e80-64da-46ca-9c26-983dd3f4de93" elementFormDefault="qualified">
    <xsd:import namespace="http://schemas.microsoft.com/office/2006/documentManagement/types"/>
    <xsd:import namespace="http://schemas.microsoft.com/office/infopath/2007/PartnerControls"/>
    <xsd:element name="_x0441__x043e__x0440__x0442__x0438__x0440__x043e__x0432__x043a__x0430_" ma:index="9" nillable="true" ma:displayName="сортировка" ma:internalName="_x0441__x043e__x0440__x0442__x0438__x0440__x043e__x0432__x043a__x0430_">
      <xsd:simpleType>
        <xsd:restriction base="dms:Number"/>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x0441__x043e__x0440__x0442__x0438__x0440__x043e__x0432__x043a__x0430_ xmlns="4bad4e80-64da-46ca-9c26-983dd3f4de93" xsi:nil="true"/>
  </documentManagement>
</p:properties>
</file>

<file path=customXml/itemProps1.xml><?xml version="1.0" encoding="utf-8"?>
<ds:datastoreItem xmlns:ds="http://schemas.openxmlformats.org/officeDocument/2006/customXml" ds:itemID="{EFC0E0A3-3DDB-4865-A6CD-C6974EC20C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11cce2-66c9-4cf1-b39a-428d5f170633"/>
    <ds:schemaRef ds:uri="4bad4e80-64da-46ca-9c26-983dd3f4de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398609D-B1DC-4E3C-84A1-4BB5E1E04AEA}">
  <ds:schemaRefs>
    <ds:schemaRef ds:uri="http://schemas.microsoft.com/sharepoint/v3/contenttype/forms"/>
  </ds:schemaRefs>
</ds:datastoreItem>
</file>

<file path=customXml/itemProps3.xml><?xml version="1.0" encoding="utf-8"?>
<ds:datastoreItem xmlns:ds="http://schemas.openxmlformats.org/officeDocument/2006/customXml" ds:itemID="{BC886BCF-697A-4877-A8B5-3437CC474AD6}">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4bad4e80-64da-46ca-9c26-983dd3f4de93"/>
    <ds:schemaRef ds:uri="f311cce2-66c9-4cf1-b39a-428d5f17063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89020</TotalTime>
  <Words>4017</Words>
  <Application>Microsoft Office PowerPoint</Application>
  <PresentationFormat>Произвольный</PresentationFormat>
  <Paragraphs>231</Paragraphs>
  <Slides>21</Slides>
  <Notes>1</Notes>
  <HiddenSlides>0</HiddenSlides>
  <MMClips>0</MMClips>
  <ScaleCrop>false</ScaleCrop>
  <HeadingPairs>
    <vt:vector size="6" baseType="variant">
      <vt:variant>
        <vt:lpstr>Тема</vt:lpstr>
      </vt:variant>
      <vt:variant>
        <vt:i4>2</vt:i4>
      </vt:variant>
      <vt:variant>
        <vt:lpstr>Внедренные серверы OLE</vt:lpstr>
      </vt:variant>
      <vt:variant>
        <vt:i4>2</vt:i4>
      </vt:variant>
      <vt:variant>
        <vt:lpstr>Заголовки слайдов</vt:lpstr>
      </vt:variant>
      <vt:variant>
        <vt:i4>21</vt:i4>
      </vt:variant>
    </vt:vector>
  </HeadingPairs>
  <TitlesOfParts>
    <vt:vector size="25" baseType="lpstr">
      <vt:lpstr>Severstal_new</vt:lpstr>
      <vt:lpstr>Office Theme</vt:lpstr>
      <vt:lpstr>think-cell Slide</vt:lpstr>
      <vt:lpstr>Acrobat Document</vt:lpstr>
      <vt:lpstr>Презентация PowerPoint</vt:lpstr>
      <vt:lpstr>Было: Приказ РТН № 495. Требования к регистрации объектов в государственном реестре ОПО и ведению государственного реестра ОПО Стало: Приказ РТН № 471. Требования к регистрации объектов в государственном реестре ОПО и ведению государственного реестра ОПО (1 из 2)</vt:lpstr>
      <vt:lpstr>Было: Приказ РТН № 495. Требования к регистрации объектов в государственном реестре ОПО и ведению государственного реестра ОПО Стало: Приказ РТН № 471. Требования к регистрации объектов в государственном реестре ОПО и ведению государственного реестра ОПО (2 из 2)</vt:lpstr>
      <vt:lpstr>Было: РД-03-14-2005. Порядок оформления декларации промышленной безопасности ОПО и перечень включаемых в нее сведений  Стало: Приказ РТН № 414. Порядок оформления декларации промышленной безопасности ОПО и перечень включаемых в нее сведений</vt:lpstr>
      <vt:lpstr>Было: ППРФ № 526. Правила представления декларации промышленной безопасности ОПО  Стало: ППРФ № 1241. Правила представления декларации промышленной безопасности ОПО</vt:lpstr>
      <vt:lpstr>Было: ППРФ № 492. Положение о лицензировании эксплуатации взрывопожароопасных и химически ОПО I-III классов опасности Стало: ППРФ № 1661. Положение о лицензировании эксплуатации взрывопожароопасных и химически ОПО I-III классов опасности (1 из 2)</vt:lpstr>
      <vt:lpstr>Было: ППРФ № 492. Положение о лицензировании эксплуатации взрывопожароопасных и химически ОПО I-III классов опасности Стало: ППРФ № 1661. Положение о лицензировании эксплуатации взрывопожароопасных и химически ОПО I-III классов опасности (2 из 2)</vt:lpstr>
      <vt:lpstr>Было: ППРФ № 263. Правила организации и осуществления производственного контроля за соблюдением требований промышленной безопасности на ОПО Стало: ППРФ № 2168. Правила организации и осуществления производственного контроля за соблюдением требований промышленной безопасности (1 из 4)</vt:lpstr>
      <vt:lpstr>Было: ППРФ № 263. Правила организации и осуществления производственного контроля за соблюдением требований промышленной безопасности на ОПО Стало: ППРФ № 2168. Правила организации и осуществления производственного контроля за соблюдением требований промышленной безопасности (2 из 4)</vt:lpstr>
      <vt:lpstr>Было: ППРФ № 263. Правила организации и осуществления производственного контроля за соблюдением требований промышленной безопасности на ОПО Стало: ППРФ № 2168. Правила организации и осуществления производственного контроля за соблюдением требований промышленной безопасности (3 из 4)</vt:lpstr>
      <vt:lpstr>Было: ППРФ № 263. Правила организации и осуществления производственного контроля за соблюдением требований промышленной безопасности на ОПО Стало: ППРФ № 2168. Правила организации и осуществления производственного контроля за соблюдением требований промышленной безопасности (4 из 4)</vt:lpstr>
      <vt:lpstr>Было: Приказ РТН № 25. Требования к форме представления организацией, эксплуатирующей ОПО, сведений об организации производственного контроля за соблюдением требований промышленной безопасности в Ростехнадзор Стало: Приказ РТН № 518. Требования к форме представления сведений об организации производственного контроля за соблюдением требований промышленной безопасности</vt:lpstr>
      <vt:lpstr>Было: ФНП 538. Правила проведения экспертизы промышленной безопасности Стало: ФНП 420. Правила проведения экспертизы промышленной безопасности</vt:lpstr>
      <vt:lpstr>Было: ФНП 538. Правила проведения экспертизы промышленной безопасности Стало: ФНП 420. Правила проведения экспертизы промышленной безопасности</vt:lpstr>
      <vt:lpstr>Было: ППРФ № 730. Положение о разработке планов мероприятий по локализации и ликвидации последствий аварий на опасных производственных объектах Стало: ППРФ № 1437. Положение о разработке планов мероприятий по локализации и ликвидации последствий аварий на опасных производственных объектах</vt:lpstr>
      <vt:lpstr>Презентация PowerPoint</vt:lpstr>
      <vt:lpstr>Презентация PowerPoint</vt:lpstr>
      <vt:lpstr>Презентация PowerPoint</vt:lpstr>
      <vt:lpstr>Презентация PowerPoint</vt:lpstr>
      <vt:lpstr>Презентация PowerPoint</vt:lpstr>
      <vt:lpstr>Благодарю за внимание!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office</dc:creator>
  <cp:lastModifiedBy>Загребельная Ольга Владимировна</cp:lastModifiedBy>
  <cp:revision>3302</cp:revision>
  <cp:lastPrinted>2020-09-30T07:14:56Z</cp:lastPrinted>
  <dcterms:created xsi:type="dcterms:W3CDTF">2018-07-05T12:56:36Z</dcterms:created>
  <dcterms:modified xsi:type="dcterms:W3CDTF">2022-02-16T07:36:57Z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0x01010070ED2FF0C0B79A4997E31B771AEC3E6E</vt:lpwstr>
  </property>
</Properties>
</file>